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9902825"/>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119">
          <p15:clr>
            <a:srgbClr val="A4A3A4"/>
          </p15:clr>
        </p15:guide>
        <p15:guide id="2" orient="horz" pos="2183">
          <p15:clr>
            <a:srgbClr val="A4A3A4"/>
          </p15:clr>
        </p15:guide>
      </p15:sldGuideLst>
    </p:ext>
    <p:ext uri="http://customooxmlschemas.google.com/">
      <go:slidesCustomData xmlns:go="http://customooxmlschemas.google.com/" r:id="rId24" roundtripDataSignature="AMtx7mj7JzIxaDD/I79e4QUEd8XcDyKHs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19"/>
        <p:guide pos="2183"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9pPr>
          </a:lstStyle>
          <a:p/>
        </p:txBody>
      </p:sp>
      <p:sp>
        <p:nvSpPr>
          <p:cNvPr id="5" name="Google Shape;5;n"/>
          <p:cNvSpPr/>
          <p:nvPr>
            <p:ph idx="3"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Malgun Gothic"/>
                <a:ea typeface="Malgun Gothic"/>
                <a:cs typeface="Malgun Gothic"/>
                <a:sym typeface="Malgun Gothic"/>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Malgun Gothic"/>
                <a:ea typeface="Malgun Gothic"/>
                <a:cs typeface="Malgun Gothic"/>
                <a:sym typeface="Malgun Gothic"/>
              </a:rPr>
              <a:t>‹#›</a:t>
            </a:fld>
            <a:endParaRPr b="0" i="0" sz="1200" u="none" cap="none" strike="noStrike">
              <a:solidFill>
                <a:schemeClr val="dk1"/>
              </a:solidFill>
              <a:latin typeface="Malgun Gothic"/>
              <a:ea typeface="Malgun Gothic"/>
              <a:cs typeface="Malgun Gothic"/>
              <a:sym typeface="Malgun Gothic"/>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1: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 name="Google Shape;39;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rPr lang="en-US"/>
              <a:t>Note:</a:t>
            </a:r>
            <a:endParaRPr/>
          </a:p>
        </p:txBody>
      </p:sp>
      <p:sp>
        <p:nvSpPr>
          <p:cNvPr id="40" name="Google Shape;40;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11a9098925_3_41: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g111a9098925_3_4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6" name="Google Shape;136;g111a9098925_3_4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12437800b3_0_51: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5" name="Google Shape;145;g112437800b3_0_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6" name="Google Shape;146;g112437800b3_0_5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11a9098925_3_58: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g111a9098925_3_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7" name="Google Shape;167;g111a9098925_3_5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11a9098925_5_0: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6" name="Google Shape;176;g111a9098925_5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7" name="Google Shape;177;g111a9098925_5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11a9098925_5_11: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6" name="Google Shape;186;g111a9098925_5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7" name="Google Shape;187;g111a9098925_5_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11a9098925_5_22: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g111a9098925_5_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g111a9098925_5_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12437800b3_0_19: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7" name="Google Shape;207;g112437800b3_0_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8" name="Google Shape;208;g112437800b3_0_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12437800b3_0_30: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8" name="Google Shape;218;g112437800b3_0_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9" name="Google Shape;219;g112437800b3_0_3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9" name="Google Shape;229;p4: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2: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 name="Google Shape;48;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Note:</a:t>
            </a:r>
            <a:endParaRPr/>
          </a:p>
        </p:txBody>
      </p:sp>
      <p:sp>
        <p:nvSpPr>
          <p:cNvPr id="49" name="Google Shape;49;p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11a9098925_4_0: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 name="Google Shape;69;g111a9098925_4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 name="Google Shape;70;g111a9098925_4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11a9098925_4_6: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 name="Google Shape;77;g111a9098925_4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 name="Google Shape;78;g111a9098925_4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11a9098925_10_0: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 name="Google Shape;85;g111a9098925_1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g111a9098925_1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11a9098925_10_12: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g111a9098925_10_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6" name="Google Shape;96;g111a9098925_10_1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12437800b3_0_43: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g112437800b3_0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g112437800b3_0_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11a9098925_10_22: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g111a9098925_10_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 name="Google Shape;116;g111a9098925_10_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11a9098925_3_0:notes"/>
          <p:cNvSpPr/>
          <p:nvPr>
            <p:ph idx="2" type="sldImg"/>
          </p:nvPr>
        </p:nvSpPr>
        <p:spPr>
          <a:xfrm>
            <a:off x="1200150" y="1143000"/>
            <a:ext cx="44577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g111a9098925_3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4" name="Google Shape;124;g111a9098925_3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Cover">
  <p:cSld name="Front Cover">
    <p:bg>
      <p:bgPr>
        <a:solidFill>
          <a:srgbClr val="193EB0"/>
        </a:solidFill>
      </p:bgPr>
    </p:bg>
    <p:spTree>
      <p:nvGrpSpPr>
        <p:cNvPr id="10" name="Shape 10"/>
        <p:cNvGrpSpPr/>
        <p:nvPr/>
      </p:nvGrpSpPr>
      <p:grpSpPr>
        <a:xfrm>
          <a:off x="0" y="0"/>
          <a:ext cx="0" cy="0"/>
          <a:chOff x="0" y="0"/>
          <a:chExt cx="0" cy="0"/>
        </a:xfrm>
      </p:grpSpPr>
      <p:sp>
        <p:nvSpPr>
          <p:cNvPr id="11" name="Google Shape;11;p6"/>
          <p:cNvSpPr/>
          <p:nvPr/>
        </p:nvSpPr>
        <p:spPr>
          <a:xfrm>
            <a:off x="565653" y="6344481"/>
            <a:ext cx="2614277"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Arial"/>
                <a:ea typeface="Arial"/>
                <a:cs typeface="Arial"/>
                <a:sym typeface="Arial"/>
              </a:rPr>
              <a:t>Samsung Innovation Campus</a:t>
            </a:r>
            <a:endParaRPr b="0" i="0" sz="1400" u="none" cap="none" strike="noStrike">
              <a:solidFill>
                <a:srgbClr val="000000"/>
              </a:solidFill>
              <a:latin typeface="Arial"/>
              <a:ea typeface="Arial"/>
              <a:cs typeface="Arial"/>
              <a:sym typeface="Arial"/>
            </a:endParaRPr>
          </a:p>
        </p:txBody>
      </p:sp>
      <p:sp>
        <p:nvSpPr>
          <p:cNvPr id="12" name="Google Shape;12;p6"/>
          <p:cNvSpPr/>
          <p:nvPr/>
        </p:nvSpPr>
        <p:spPr>
          <a:xfrm>
            <a:off x="555411" y="403958"/>
            <a:ext cx="1360963" cy="210192"/>
          </a:xfrm>
          <a:custGeom>
            <a:rect b="b" l="l" r="r" t="t"/>
            <a:pathLst>
              <a:path extrusionOk="0" h="334" w="2179">
                <a:moveTo>
                  <a:pt x="83" y="91"/>
                </a:moveTo>
                <a:cubicBezTo>
                  <a:pt x="81" y="84"/>
                  <a:pt x="82" y="78"/>
                  <a:pt x="82" y="74"/>
                </a:cubicBezTo>
                <a:cubicBezTo>
                  <a:pt x="84" y="64"/>
                  <a:pt x="91" y="53"/>
                  <a:pt x="111" y="53"/>
                </a:cubicBezTo>
                <a:cubicBezTo>
                  <a:pt x="129" y="53"/>
                  <a:pt x="140" y="65"/>
                  <a:pt x="140" y="82"/>
                </a:cubicBezTo>
                <a:cubicBezTo>
                  <a:pt x="140" y="101"/>
                  <a:pt x="140" y="101"/>
                  <a:pt x="140" y="101"/>
                </a:cubicBezTo>
                <a:cubicBezTo>
                  <a:pt x="218" y="101"/>
                  <a:pt x="218" y="101"/>
                  <a:pt x="218" y="101"/>
                </a:cubicBezTo>
                <a:cubicBezTo>
                  <a:pt x="218" y="79"/>
                  <a:pt x="218" y="79"/>
                  <a:pt x="218" y="79"/>
                </a:cubicBezTo>
                <a:cubicBezTo>
                  <a:pt x="218" y="11"/>
                  <a:pt x="156" y="0"/>
                  <a:pt x="112" y="0"/>
                </a:cubicBezTo>
                <a:cubicBezTo>
                  <a:pt x="57" y="0"/>
                  <a:pt x="12" y="19"/>
                  <a:pt x="4" y="70"/>
                </a:cubicBezTo>
                <a:cubicBezTo>
                  <a:pt x="1" y="84"/>
                  <a:pt x="1" y="96"/>
                  <a:pt x="4" y="112"/>
                </a:cubicBezTo>
                <a:cubicBezTo>
                  <a:pt x="18" y="175"/>
                  <a:pt x="128" y="194"/>
                  <a:pt x="145" y="234"/>
                </a:cubicBezTo>
                <a:cubicBezTo>
                  <a:pt x="148" y="241"/>
                  <a:pt x="147" y="251"/>
                  <a:pt x="145" y="257"/>
                </a:cubicBezTo>
                <a:cubicBezTo>
                  <a:pt x="143" y="267"/>
                  <a:pt x="136" y="278"/>
                  <a:pt x="115" y="278"/>
                </a:cubicBezTo>
                <a:cubicBezTo>
                  <a:pt x="95" y="278"/>
                  <a:pt x="84" y="267"/>
                  <a:pt x="84" y="250"/>
                </a:cubicBezTo>
                <a:cubicBezTo>
                  <a:pt x="83" y="220"/>
                  <a:pt x="83" y="220"/>
                  <a:pt x="83" y="220"/>
                </a:cubicBezTo>
                <a:cubicBezTo>
                  <a:pt x="0" y="220"/>
                  <a:pt x="0" y="220"/>
                  <a:pt x="0" y="220"/>
                </a:cubicBezTo>
                <a:cubicBezTo>
                  <a:pt x="0" y="244"/>
                  <a:pt x="0" y="244"/>
                  <a:pt x="0" y="244"/>
                </a:cubicBezTo>
                <a:cubicBezTo>
                  <a:pt x="0" y="313"/>
                  <a:pt x="55" y="334"/>
                  <a:pt x="113" y="334"/>
                </a:cubicBezTo>
                <a:cubicBezTo>
                  <a:pt x="169" y="334"/>
                  <a:pt x="216" y="315"/>
                  <a:pt x="223" y="263"/>
                </a:cubicBezTo>
                <a:cubicBezTo>
                  <a:pt x="227" y="236"/>
                  <a:pt x="224" y="218"/>
                  <a:pt x="223" y="212"/>
                </a:cubicBezTo>
                <a:cubicBezTo>
                  <a:pt x="210" y="146"/>
                  <a:pt x="92" y="127"/>
                  <a:pt x="83" y="91"/>
                </a:cubicBezTo>
                <a:moveTo>
                  <a:pt x="1096" y="91"/>
                </a:moveTo>
                <a:cubicBezTo>
                  <a:pt x="1094" y="85"/>
                  <a:pt x="1095" y="79"/>
                  <a:pt x="1096" y="75"/>
                </a:cubicBezTo>
                <a:cubicBezTo>
                  <a:pt x="1098" y="65"/>
                  <a:pt x="1104" y="54"/>
                  <a:pt x="1124" y="54"/>
                </a:cubicBezTo>
                <a:cubicBezTo>
                  <a:pt x="1142" y="54"/>
                  <a:pt x="1152" y="66"/>
                  <a:pt x="1152" y="82"/>
                </a:cubicBezTo>
                <a:cubicBezTo>
                  <a:pt x="1152" y="102"/>
                  <a:pt x="1152" y="102"/>
                  <a:pt x="1152" y="102"/>
                </a:cubicBezTo>
                <a:cubicBezTo>
                  <a:pt x="1229" y="102"/>
                  <a:pt x="1229" y="102"/>
                  <a:pt x="1229" y="102"/>
                </a:cubicBezTo>
                <a:cubicBezTo>
                  <a:pt x="1229" y="80"/>
                  <a:pt x="1229" y="80"/>
                  <a:pt x="1229" y="80"/>
                </a:cubicBezTo>
                <a:cubicBezTo>
                  <a:pt x="1229" y="13"/>
                  <a:pt x="1169" y="2"/>
                  <a:pt x="1125" y="2"/>
                </a:cubicBezTo>
                <a:cubicBezTo>
                  <a:pt x="1070" y="2"/>
                  <a:pt x="1026" y="20"/>
                  <a:pt x="1017" y="71"/>
                </a:cubicBezTo>
                <a:cubicBezTo>
                  <a:pt x="1015" y="84"/>
                  <a:pt x="1015" y="97"/>
                  <a:pt x="1018" y="112"/>
                </a:cubicBezTo>
                <a:cubicBezTo>
                  <a:pt x="1032" y="175"/>
                  <a:pt x="1141" y="193"/>
                  <a:pt x="1157" y="233"/>
                </a:cubicBezTo>
                <a:cubicBezTo>
                  <a:pt x="1160" y="241"/>
                  <a:pt x="1159" y="250"/>
                  <a:pt x="1158" y="256"/>
                </a:cubicBezTo>
                <a:cubicBezTo>
                  <a:pt x="1155" y="267"/>
                  <a:pt x="1148" y="277"/>
                  <a:pt x="1128" y="277"/>
                </a:cubicBezTo>
                <a:cubicBezTo>
                  <a:pt x="1108" y="277"/>
                  <a:pt x="1097" y="266"/>
                  <a:pt x="1097" y="249"/>
                </a:cubicBezTo>
                <a:cubicBezTo>
                  <a:pt x="1097" y="219"/>
                  <a:pt x="1097" y="219"/>
                  <a:pt x="1097" y="219"/>
                </a:cubicBezTo>
                <a:cubicBezTo>
                  <a:pt x="1014" y="219"/>
                  <a:pt x="1014" y="219"/>
                  <a:pt x="1014" y="219"/>
                </a:cubicBezTo>
                <a:cubicBezTo>
                  <a:pt x="1014" y="243"/>
                  <a:pt x="1014" y="243"/>
                  <a:pt x="1014" y="243"/>
                </a:cubicBezTo>
                <a:cubicBezTo>
                  <a:pt x="1014" y="312"/>
                  <a:pt x="1068" y="332"/>
                  <a:pt x="1126" y="332"/>
                </a:cubicBezTo>
                <a:cubicBezTo>
                  <a:pt x="1182" y="332"/>
                  <a:pt x="1228" y="313"/>
                  <a:pt x="1235" y="262"/>
                </a:cubicBezTo>
                <a:cubicBezTo>
                  <a:pt x="1238" y="235"/>
                  <a:pt x="1236" y="218"/>
                  <a:pt x="1234" y="211"/>
                </a:cubicBezTo>
                <a:cubicBezTo>
                  <a:pt x="1221" y="147"/>
                  <a:pt x="1105" y="127"/>
                  <a:pt x="1096" y="91"/>
                </a:cubicBezTo>
                <a:moveTo>
                  <a:pt x="1803" y="261"/>
                </a:moveTo>
                <a:cubicBezTo>
                  <a:pt x="1730" y="10"/>
                  <a:pt x="1730" y="10"/>
                  <a:pt x="1730" y="10"/>
                </a:cubicBezTo>
                <a:cubicBezTo>
                  <a:pt x="1614" y="10"/>
                  <a:pt x="1614" y="10"/>
                  <a:pt x="1614" y="10"/>
                </a:cubicBezTo>
                <a:cubicBezTo>
                  <a:pt x="1614" y="319"/>
                  <a:pt x="1614" y="319"/>
                  <a:pt x="1614" y="319"/>
                </a:cubicBezTo>
                <a:cubicBezTo>
                  <a:pt x="1691" y="319"/>
                  <a:pt x="1691" y="319"/>
                  <a:pt x="1691" y="319"/>
                </a:cubicBezTo>
                <a:cubicBezTo>
                  <a:pt x="1686" y="60"/>
                  <a:pt x="1686" y="60"/>
                  <a:pt x="1686" y="60"/>
                </a:cubicBezTo>
                <a:cubicBezTo>
                  <a:pt x="1765" y="319"/>
                  <a:pt x="1765" y="319"/>
                  <a:pt x="1765" y="319"/>
                </a:cubicBezTo>
                <a:cubicBezTo>
                  <a:pt x="1876" y="319"/>
                  <a:pt x="1876" y="319"/>
                  <a:pt x="1876" y="319"/>
                </a:cubicBezTo>
                <a:cubicBezTo>
                  <a:pt x="1876" y="10"/>
                  <a:pt x="1876" y="10"/>
                  <a:pt x="1876" y="10"/>
                </a:cubicBezTo>
                <a:cubicBezTo>
                  <a:pt x="1799" y="10"/>
                  <a:pt x="1799" y="10"/>
                  <a:pt x="1799" y="10"/>
                </a:cubicBezTo>
                <a:lnTo>
                  <a:pt x="1803" y="261"/>
                </a:lnTo>
                <a:close/>
                <a:moveTo>
                  <a:pt x="333" y="10"/>
                </a:moveTo>
                <a:cubicBezTo>
                  <a:pt x="276" y="322"/>
                  <a:pt x="276" y="322"/>
                  <a:pt x="276" y="322"/>
                </a:cubicBezTo>
                <a:cubicBezTo>
                  <a:pt x="360" y="322"/>
                  <a:pt x="360" y="322"/>
                  <a:pt x="360" y="322"/>
                </a:cubicBezTo>
                <a:cubicBezTo>
                  <a:pt x="403" y="33"/>
                  <a:pt x="403" y="33"/>
                  <a:pt x="403" y="33"/>
                </a:cubicBezTo>
                <a:cubicBezTo>
                  <a:pt x="446" y="322"/>
                  <a:pt x="446" y="322"/>
                  <a:pt x="446" y="322"/>
                </a:cubicBezTo>
                <a:cubicBezTo>
                  <a:pt x="529" y="322"/>
                  <a:pt x="529" y="322"/>
                  <a:pt x="529" y="322"/>
                </a:cubicBezTo>
                <a:cubicBezTo>
                  <a:pt x="472" y="10"/>
                  <a:pt x="472" y="10"/>
                  <a:pt x="472" y="10"/>
                </a:cubicBezTo>
                <a:lnTo>
                  <a:pt x="333" y="10"/>
                </a:lnTo>
                <a:close/>
                <a:moveTo>
                  <a:pt x="804" y="10"/>
                </a:moveTo>
                <a:cubicBezTo>
                  <a:pt x="765" y="254"/>
                  <a:pt x="765" y="254"/>
                  <a:pt x="765" y="254"/>
                </a:cubicBezTo>
                <a:cubicBezTo>
                  <a:pt x="725" y="10"/>
                  <a:pt x="725" y="10"/>
                  <a:pt x="725" y="10"/>
                </a:cubicBezTo>
                <a:cubicBezTo>
                  <a:pt x="598" y="10"/>
                  <a:pt x="598" y="10"/>
                  <a:pt x="598" y="10"/>
                </a:cubicBezTo>
                <a:cubicBezTo>
                  <a:pt x="592" y="322"/>
                  <a:pt x="592" y="322"/>
                  <a:pt x="592" y="322"/>
                </a:cubicBezTo>
                <a:cubicBezTo>
                  <a:pt x="669" y="322"/>
                  <a:pt x="669" y="322"/>
                  <a:pt x="669" y="322"/>
                </a:cubicBezTo>
                <a:cubicBezTo>
                  <a:pt x="671" y="33"/>
                  <a:pt x="671" y="33"/>
                  <a:pt x="671" y="33"/>
                </a:cubicBezTo>
                <a:cubicBezTo>
                  <a:pt x="725" y="322"/>
                  <a:pt x="725" y="322"/>
                  <a:pt x="725" y="322"/>
                </a:cubicBezTo>
                <a:cubicBezTo>
                  <a:pt x="804" y="322"/>
                  <a:pt x="804" y="322"/>
                  <a:pt x="804" y="322"/>
                </a:cubicBezTo>
                <a:cubicBezTo>
                  <a:pt x="858" y="33"/>
                  <a:pt x="858" y="33"/>
                  <a:pt x="858" y="33"/>
                </a:cubicBezTo>
                <a:cubicBezTo>
                  <a:pt x="860" y="322"/>
                  <a:pt x="860" y="322"/>
                  <a:pt x="860" y="322"/>
                </a:cubicBezTo>
                <a:cubicBezTo>
                  <a:pt x="938" y="322"/>
                  <a:pt x="938" y="322"/>
                  <a:pt x="938" y="322"/>
                </a:cubicBezTo>
                <a:cubicBezTo>
                  <a:pt x="931" y="10"/>
                  <a:pt x="931" y="10"/>
                  <a:pt x="931" y="10"/>
                </a:cubicBezTo>
                <a:lnTo>
                  <a:pt x="804" y="10"/>
                </a:lnTo>
                <a:close/>
                <a:moveTo>
                  <a:pt x="1528" y="10"/>
                </a:moveTo>
                <a:cubicBezTo>
                  <a:pt x="1449" y="10"/>
                  <a:pt x="1449" y="10"/>
                  <a:pt x="1449" y="10"/>
                </a:cubicBezTo>
                <a:cubicBezTo>
                  <a:pt x="1449" y="241"/>
                  <a:pt x="1449" y="241"/>
                  <a:pt x="1449" y="241"/>
                </a:cubicBezTo>
                <a:cubicBezTo>
                  <a:pt x="1449" y="245"/>
                  <a:pt x="1449" y="249"/>
                  <a:pt x="1448" y="253"/>
                </a:cubicBezTo>
                <a:cubicBezTo>
                  <a:pt x="1447" y="260"/>
                  <a:pt x="1440" y="275"/>
                  <a:pt x="1418" y="275"/>
                </a:cubicBezTo>
                <a:cubicBezTo>
                  <a:pt x="1397" y="275"/>
                  <a:pt x="1390" y="260"/>
                  <a:pt x="1389" y="253"/>
                </a:cubicBezTo>
                <a:cubicBezTo>
                  <a:pt x="1388" y="249"/>
                  <a:pt x="1388" y="245"/>
                  <a:pt x="1388" y="241"/>
                </a:cubicBezTo>
                <a:cubicBezTo>
                  <a:pt x="1388" y="10"/>
                  <a:pt x="1388" y="10"/>
                  <a:pt x="1388" y="10"/>
                </a:cubicBezTo>
                <a:cubicBezTo>
                  <a:pt x="1309" y="10"/>
                  <a:pt x="1309" y="10"/>
                  <a:pt x="1309" y="10"/>
                </a:cubicBezTo>
                <a:cubicBezTo>
                  <a:pt x="1309" y="234"/>
                  <a:pt x="1309" y="234"/>
                  <a:pt x="1309" y="234"/>
                </a:cubicBezTo>
                <a:cubicBezTo>
                  <a:pt x="1309" y="239"/>
                  <a:pt x="1309" y="251"/>
                  <a:pt x="1310" y="254"/>
                </a:cubicBezTo>
                <a:cubicBezTo>
                  <a:pt x="1315" y="312"/>
                  <a:pt x="1361" y="331"/>
                  <a:pt x="1418" y="331"/>
                </a:cubicBezTo>
                <a:cubicBezTo>
                  <a:pt x="1476" y="331"/>
                  <a:pt x="1522" y="312"/>
                  <a:pt x="1527" y="254"/>
                </a:cubicBezTo>
                <a:cubicBezTo>
                  <a:pt x="1528" y="251"/>
                  <a:pt x="1528" y="239"/>
                  <a:pt x="1528" y="234"/>
                </a:cubicBezTo>
                <a:lnTo>
                  <a:pt x="1528" y="10"/>
                </a:lnTo>
                <a:close/>
                <a:moveTo>
                  <a:pt x="2069" y="147"/>
                </a:moveTo>
                <a:cubicBezTo>
                  <a:pt x="2069" y="192"/>
                  <a:pt x="2069" y="192"/>
                  <a:pt x="2069" y="192"/>
                </a:cubicBezTo>
                <a:cubicBezTo>
                  <a:pt x="2101" y="192"/>
                  <a:pt x="2101" y="192"/>
                  <a:pt x="2101" y="192"/>
                </a:cubicBezTo>
                <a:cubicBezTo>
                  <a:pt x="2101" y="237"/>
                  <a:pt x="2101" y="237"/>
                  <a:pt x="2101" y="237"/>
                </a:cubicBezTo>
                <a:cubicBezTo>
                  <a:pt x="2101" y="241"/>
                  <a:pt x="2101" y="246"/>
                  <a:pt x="2100" y="249"/>
                </a:cubicBezTo>
                <a:cubicBezTo>
                  <a:pt x="2099" y="258"/>
                  <a:pt x="2091" y="272"/>
                  <a:pt x="2068" y="272"/>
                </a:cubicBezTo>
                <a:cubicBezTo>
                  <a:pt x="2045" y="272"/>
                  <a:pt x="2038" y="258"/>
                  <a:pt x="2036" y="249"/>
                </a:cubicBezTo>
                <a:cubicBezTo>
                  <a:pt x="2036" y="246"/>
                  <a:pt x="2035" y="241"/>
                  <a:pt x="2035" y="237"/>
                </a:cubicBezTo>
                <a:cubicBezTo>
                  <a:pt x="2035" y="95"/>
                  <a:pt x="2035" y="95"/>
                  <a:pt x="2035" y="95"/>
                </a:cubicBezTo>
                <a:cubicBezTo>
                  <a:pt x="2035" y="90"/>
                  <a:pt x="2036" y="85"/>
                  <a:pt x="2037" y="80"/>
                </a:cubicBezTo>
                <a:cubicBezTo>
                  <a:pt x="2038" y="73"/>
                  <a:pt x="2045" y="58"/>
                  <a:pt x="2068" y="58"/>
                </a:cubicBezTo>
                <a:cubicBezTo>
                  <a:pt x="2092" y="58"/>
                  <a:pt x="2098" y="74"/>
                  <a:pt x="2099" y="80"/>
                </a:cubicBezTo>
                <a:cubicBezTo>
                  <a:pt x="2100" y="85"/>
                  <a:pt x="2100" y="92"/>
                  <a:pt x="2100" y="92"/>
                </a:cubicBezTo>
                <a:cubicBezTo>
                  <a:pt x="2100" y="110"/>
                  <a:pt x="2100" y="110"/>
                  <a:pt x="2100" y="110"/>
                </a:cubicBezTo>
                <a:cubicBezTo>
                  <a:pt x="2178" y="110"/>
                  <a:pt x="2178" y="110"/>
                  <a:pt x="2178" y="110"/>
                </a:cubicBezTo>
                <a:cubicBezTo>
                  <a:pt x="2178" y="99"/>
                  <a:pt x="2178" y="99"/>
                  <a:pt x="2178" y="99"/>
                </a:cubicBezTo>
                <a:cubicBezTo>
                  <a:pt x="2178" y="99"/>
                  <a:pt x="2179" y="89"/>
                  <a:pt x="2178" y="79"/>
                </a:cubicBezTo>
                <a:cubicBezTo>
                  <a:pt x="2172" y="20"/>
                  <a:pt x="2124" y="2"/>
                  <a:pt x="2068" y="2"/>
                </a:cubicBezTo>
                <a:cubicBezTo>
                  <a:pt x="2013" y="2"/>
                  <a:pt x="1966" y="21"/>
                  <a:pt x="1959" y="79"/>
                </a:cubicBezTo>
                <a:cubicBezTo>
                  <a:pt x="1958" y="84"/>
                  <a:pt x="1958" y="94"/>
                  <a:pt x="1958" y="99"/>
                </a:cubicBezTo>
                <a:cubicBezTo>
                  <a:pt x="1958" y="230"/>
                  <a:pt x="1958" y="230"/>
                  <a:pt x="1958" y="230"/>
                </a:cubicBezTo>
                <a:cubicBezTo>
                  <a:pt x="1958" y="236"/>
                  <a:pt x="1958" y="241"/>
                  <a:pt x="1959" y="251"/>
                </a:cubicBezTo>
                <a:cubicBezTo>
                  <a:pt x="1964" y="308"/>
                  <a:pt x="2013" y="328"/>
                  <a:pt x="2068" y="328"/>
                </a:cubicBezTo>
                <a:cubicBezTo>
                  <a:pt x="2124" y="328"/>
                  <a:pt x="2173" y="308"/>
                  <a:pt x="2178" y="251"/>
                </a:cubicBezTo>
                <a:cubicBezTo>
                  <a:pt x="2179" y="241"/>
                  <a:pt x="2179" y="236"/>
                  <a:pt x="2179" y="230"/>
                </a:cubicBezTo>
                <a:cubicBezTo>
                  <a:pt x="2179" y="147"/>
                  <a:pt x="2179" y="147"/>
                  <a:pt x="2179" y="147"/>
                </a:cubicBezTo>
                <a:lnTo>
                  <a:pt x="2069" y="14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3" name="Google Shape;13;p6"/>
          <p:cNvPicPr preferRelativeResize="0"/>
          <p:nvPr/>
        </p:nvPicPr>
        <p:blipFill rotWithShape="1">
          <a:blip r:embed="rId2">
            <a:alphaModFix/>
          </a:blip>
          <a:srcRect b="0" l="0" r="0" t="0"/>
          <a:stretch/>
        </p:blipFill>
        <p:spPr>
          <a:xfrm>
            <a:off x="7380261" y="2011941"/>
            <a:ext cx="1738800" cy="56990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able of Contents">
    <p:spTree>
      <p:nvGrpSpPr>
        <p:cNvPr id="14" name="Shape 14"/>
        <p:cNvGrpSpPr/>
        <p:nvPr/>
      </p:nvGrpSpPr>
      <p:grpSpPr>
        <a:xfrm>
          <a:off x="0" y="0"/>
          <a:ext cx="0" cy="0"/>
          <a:chOff x="0" y="0"/>
          <a:chExt cx="0" cy="0"/>
        </a:xfrm>
      </p:grpSpPr>
      <p:sp>
        <p:nvSpPr>
          <p:cNvPr id="15" name="Google Shape;15;p7"/>
          <p:cNvSpPr/>
          <p:nvPr/>
        </p:nvSpPr>
        <p:spPr>
          <a:xfrm>
            <a:off x="0" y="0"/>
            <a:ext cx="9902825" cy="2070538"/>
          </a:xfrm>
          <a:prstGeom prst="rect">
            <a:avLst/>
          </a:prstGeom>
          <a:solidFill>
            <a:srgbClr val="193EB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16" name="Google Shape;16;p7"/>
          <p:cNvCxnSpPr/>
          <p:nvPr/>
        </p:nvCxnSpPr>
        <p:spPr>
          <a:xfrm>
            <a:off x="579206" y="6218954"/>
            <a:ext cx="8774344" cy="0"/>
          </a:xfrm>
          <a:prstGeom prst="straightConnector1">
            <a:avLst/>
          </a:prstGeom>
          <a:noFill/>
          <a:ln cap="flat" cmpd="sng" w="9525">
            <a:solidFill>
              <a:srgbClr val="BFBFBF"/>
            </a:solidFill>
            <a:prstDash val="solid"/>
            <a:miter lim="800000"/>
            <a:headEnd len="sm" w="sm" type="none"/>
            <a:tailEnd len="sm" w="sm" type="none"/>
          </a:ln>
        </p:spPr>
      </p:cxnSp>
      <p:sp>
        <p:nvSpPr>
          <p:cNvPr id="17" name="Google Shape;17;p7"/>
          <p:cNvSpPr/>
          <p:nvPr/>
        </p:nvSpPr>
        <p:spPr>
          <a:xfrm>
            <a:off x="572597" y="6355371"/>
            <a:ext cx="2888788" cy="20000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n-US" sz="1300" u="none" cap="none" strike="noStrike">
                <a:solidFill>
                  <a:srgbClr val="7F7F7F"/>
                </a:solidFill>
                <a:latin typeface="Arial"/>
                <a:ea typeface="Arial"/>
                <a:cs typeface="Arial"/>
                <a:sym typeface="Arial"/>
              </a:rPr>
              <a:t>Samsung Innovation Campus</a:t>
            </a:r>
            <a:endParaRPr b="0" i="0" sz="1400" u="none" cap="none" strike="noStrike">
              <a:solidFill>
                <a:srgbClr val="000000"/>
              </a:solidFill>
              <a:latin typeface="Arial"/>
              <a:ea typeface="Arial"/>
              <a:cs typeface="Arial"/>
              <a:sym typeface="Arial"/>
            </a:endParaRPr>
          </a:p>
        </p:txBody>
      </p:sp>
      <p:pic>
        <p:nvPicPr>
          <p:cNvPr id="18" name="Google Shape;18;p7"/>
          <p:cNvPicPr preferRelativeResize="0"/>
          <p:nvPr/>
        </p:nvPicPr>
        <p:blipFill rotWithShape="1">
          <a:blip r:embed="rId2">
            <a:alphaModFix/>
          </a:blip>
          <a:srcRect b="0" l="0" r="0" t="0"/>
          <a:stretch/>
        </p:blipFill>
        <p:spPr>
          <a:xfrm>
            <a:off x="7887337" y="249382"/>
            <a:ext cx="1738800" cy="569907"/>
          </a:xfrm>
          <a:prstGeom prst="rect">
            <a:avLst/>
          </a:prstGeom>
          <a:noFill/>
          <a:ln>
            <a:noFill/>
          </a:ln>
        </p:spPr>
      </p:pic>
      <p:sp>
        <p:nvSpPr>
          <p:cNvPr id="19" name="Google Shape;19;p7"/>
          <p:cNvSpPr txBox="1"/>
          <p:nvPr/>
        </p:nvSpPr>
        <p:spPr>
          <a:xfrm>
            <a:off x="5261113" y="6372072"/>
            <a:ext cx="3813831" cy="200055"/>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rgbClr val="7F7F7F"/>
              </a:buClr>
              <a:buSzPts val="1100"/>
              <a:buFont typeface="Arial"/>
              <a:buNone/>
            </a:pPr>
            <a:r>
              <a:rPr b="0" i="0" lang="en-US" sz="1300" u="none" cap="none" strike="noStrike">
                <a:solidFill>
                  <a:srgbClr val="7F7F7F"/>
                </a:solidFill>
                <a:latin typeface="Arial"/>
                <a:ea typeface="Arial"/>
                <a:cs typeface="Arial"/>
                <a:sym typeface="Arial"/>
              </a:rPr>
              <a:t>Real-Time Face Mask Detection Using YOLOv5</a:t>
            </a:r>
            <a:endParaRPr b="0" i="0" sz="1300" u="none" cap="none" strike="noStrike">
              <a:solidFill>
                <a:srgbClr val="7F7F7F"/>
              </a:solidFill>
              <a:latin typeface="Arial"/>
              <a:ea typeface="Arial"/>
              <a:cs typeface="Arial"/>
              <a:sym typeface="Arial"/>
            </a:endParaRPr>
          </a:p>
        </p:txBody>
      </p:sp>
      <p:sp>
        <p:nvSpPr>
          <p:cNvPr id="20" name="Google Shape;20;p7"/>
          <p:cNvSpPr txBox="1"/>
          <p:nvPr/>
        </p:nvSpPr>
        <p:spPr>
          <a:xfrm>
            <a:off x="8805862" y="6386103"/>
            <a:ext cx="538163" cy="169277"/>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rgbClr val="7F7F7F"/>
              </a:buClr>
              <a:buSzPts val="1100"/>
              <a:buFont typeface="Arial"/>
              <a:buNone/>
            </a:pPr>
            <a:fld id="{00000000-1234-1234-1234-123412341234}" type="slidenum">
              <a:rPr b="0" i="0" lang="en-US" sz="1100" u="none" cap="none" strike="noStrike">
                <a:solidFill>
                  <a:srgbClr val="7F7F7F"/>
                </a:solidFill>
                <a:latin typeface="Arial"/>
                <a:ea typeface="Arial"/>
                <a:cs typeface="Arial"/>
                <a:sym typeface="Arial"/>
              </a:rPr>
              <a:t>‹#›</a:t>
            </a:fld>
            <a:endParaRPr b="0" i="0" sz="1100" u="none" cap="none" strike="noStrike">
              <a:solidFill>
                <a:srgbClr val="7F7F7F"/>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Cover">
  <p:cSld name="Back Cover">
    <p:bg>
      <p:bgPr>
        <a:solidFill>
          <a:srgbClr val="193EB0"/>
        </a:solidFill>
      </p:bgPr>
    </p:bg>
    <p:spTree>
      <p:nvGrpSpPr>
        <p:cNvPr id="21" name="Shape 21"/>
        <p:cNvGrpSpPr/>
        <p:nvPr/>
      </p:nvGrpSpPr>
      <p:grpSpPr>
        <a:xfrm>
          <a:off x="0" y="0"/>
          <a:ext cx="0" cy="0"/>
          <a:chOff x="0" y="0"/>
          <a:chExt cx="0" cy="0"/>
        </a:xfrm>
      </p:grpSpPr>
      <p:sp>
        <p:nvSpPr>
          <p:cNvPr id="22" name="Google Shape;22;p9"/>
          <p:cNvSpPr/>
          <p:nvPr/>
        </p:nvSpPr>
        <p:spPr>
          <a:xfrm>
            <a:off x="592977" y="5631041"/>
            <a:ext cx="9309848" cy="73096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lt1"/>
                </a:solidFill>
                <a:latin typeface="Arial"/>
                <a:ea typeface="Arial"/>
                <a:cs typeface="Arial"/>
                <a:sym typeface="Arial"/>
              </a:rPr>
              <a:t>ⓒ2019 SAMSUNG. All rights reserved.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000"/>
              <a:buFont typeface="Arial"/>
              <a:buNone/>
            </a:pPr>
            <a:r>
              <a:rPr b="0" i="0" lang="en-US" sz="1000" u="none" cap="none" strike="noStrike">
                <a:solidFill>
                  <a:schemeClr val="lt1"/>
                </a:solidFill>
                <a:latin typeface="Arial"/>
                <a:ea typeface="Arial"/>
                <a:cs typeface="Arial"/>
                <a:sym typeface="Arial"/>
              </a:rPr>
              <a:t>Samsung Electronics Corporate Citizenship Office holds the copyright of book.</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300"/>
              </a:spcBef>
              <a:spcAft>
                <a:spcPts val="0"/>
              </a:spcAft>
              <a:buClr>
                <a:srgbClr val="000000"/>
              </a:buClr>
              <a:buSzPts val="1000"/>
              <a:buFont typeface="Arial"/>
              <a:buNone/>
            </a:pPr>
            <a:r>
              <a:rPr b="0" i="0" lang="en-US" sz="1000" u="none" cap="none" strike="noStrike">
                <a:solidFill>
                  <a:schemeClr val="lt1"/>
                </a:solidFill>
                <a:latin typeface="Arial"/>
                <a:ea typeface="Arial"/>
                <a:cs typeface="Arial"/>
                <a:sym typeface="Arial"/>
              </a:rPr>
              <a:t>This book is a literary property protected by copyright law so reprint and reproduction without permission are prohibited.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lt1"/>
                </a:solidFill>
                <a:latin typeface="Arial"/>
                <a:ea typeface="Arial"/>
                <a:cs typeface="Arial"/>
                <a:sym typeface="Arial"/>
              </a:rPr>
              <a:t>To use this book other than the curriculum of Samsung innovation Campus or to use the entire or part of this book, you must receive written consent from copyright holder.</a:t>
            </a:r>
            <a:endParaRPr b="0" i="0" sz="1400" u="none" cap="none" strike="noStrike">
              <a:solidFill>
                <a:srgbClr val="000000"/>
              </a:solidFill>
              <a:latin typeface="Arial"/>
              <a:ea typeface="Arial"/>
              <a:cs typeface="Arial"/>
              <a:sym typeface="Arial"/>
            </a:endParaRPr>
          </a:p>
        </p:txBody>
      </p:sp>
      <p:sp>
        <p:nvSpPr>
          <p:cNvPr id="23" name="Google Shape;23;p9"/>
          <p:cNvSpPr/>
          <p:nvPr/>
        </p:nvSpPr>
        <p:spPr>
          <a:xfrm>
            <a:off x="555411" y="403958"/>
            <a:ext cx="1360963" cy="210192"/>
          </a:xfrm>
          <a:custGeom>
            <a:rect b="b" l="l" r="r" t="t"/>
            <a:pathLst>
              <a:path extrusionOk="0" h="334" w="2179">
                <a:moveTo>
                  <a:pt x="83" y="91"/>
                </a:moveTo>
                <a:cubicBezTo>
                  <a:pt x="81" y="84"/>
                  <a:pt x="82" y="78"/>
                  <a:pt x="82" y="74"/>
                </a:cubicBezTo>
                <a:cubicBezTo>
                  <a:pt x="84" y="64"/>
                  <a:pt x="91" y="53"/>
                  <a:pt x="111" y="53"/>
                </a:cubicBezTo>
                <a:cubicBezTo>
                  <a:pt x="129" y="53"/>
                  <a:pt x="140" y="65"/>
                  <a:pt x="140" y="82"/>
                </a:cubicBezTo>
                <a:cubicBezTo>
                  <a:pt x="140" y="101"/>
                  <a:pt x="140" y="101"/>
                  <a:pt x="140" y="101"/>
                </a:cubicBezTo>
                <a:cubicBezTo>
                  <a:pt x="218" y="101"/>
                  <a:pt x="218" y="101"/>
                  <a:pt x="218" y="101"/>
                </a:cubicBezTo>
                <a:cubicBezTo>
                  <a:pt x="218" y="79"/>
                  <a:pt x="218" y="79"/>
                  <a:pt x="218" y="79"/>
                </a:cubicBezTo>
                <a:cubicBezTo>
                  <a:pt x="218" y="11"/>
                  <a:pt x="156" y="0"/>
                  <a:pt x="112" y="0"/>
                </a:cubicBezTo>
                <a:cubicBezTo>
                  <a:pt x="57" y="0"/>
                  <a:pt x="12" y="19"/>
                  <a:pt x="4" y="70"/>
                </a:cubicBezTo>
                <a:cubicBezTo>
                  <a:pt x="1" y="84"/>
                  <a:pt x="1" y="96"/>
                  <a:pt x="4" y="112"/>
                </a:cubicBezTo>
                <a:cubicBezTo>
                  <a:pt x="18" y="175"/>
                  <a:pt x="128" y="194"/>
                  <a:pt x="145" y="234"/>
                </a:cubicBezTo>
                <a:cubicBezTo>
                  <a:pt x="148" y="241"/>
                  <a:pt x="147" y="251"/>
                  <a:pt x="145" y="257"/>
                </a:cubicBezTo>
                <a:cubicBezTo>
                  <a:pt x="143" y="267"/>
                  <a:pt x="136" y="278"/>
                  <a:pt x="115" y="278"/>
                </a:cubicBezTo>
                <a:cubicBezTo>
                  <a:pt x="95" y="278"/>
                  <a:pt x="84" y="267"/>
                  <a:pt x="84" y="250"/>
                </a:cubicBezTo>
                <a:cubicBezTo>
                  <a:pt x="83" y="220"/>
                  <a:pt x="83" y="220"/>
                  <a:pt x="83" y="220"/>
                </a:cubicBezTo>
                <a:cubicBezTo>
                  <a:pt x="0" y="220"/>
                  <a:pt x="0" y="220"/>
                  <a:pt x="0" y="220"/>
                </a:cubicBezTo>
                <a:cubicBezTo>
                  <a:pt x="0" y="244"/>
                  <a:pt x="0" y="244"/>
                  <a:pt x="0" y="244"/>
                </a:cubicBezTo>
                <a:cubicBezTo>
                  <a:pt x="0" y="313"/>
                  <a:pt x="55" y="334"/>
                  <a:pt x="113" y="334"/>
                </a:cubicBezTo>
                <a:cubicBezTo>
                  <a:pt x="169" y="334"/>
                  <a:pt x="216" y="315"/>
                  <a:pt x="223" y="263"/>
                </a:cubicBezTo>
                <a:cubicBezTo>
                  <a:pt x="227" y="236"/>
                  <a:pt x="224" y="218"/>
                  <a:pt x="223" y="212"/>
                </a:cubicBezTo>
                <a:cubicBezTo>
                  <a:pt x="210" y="146"/>
                  <a:pt x="92" y="127"/>
                  <a:pt x="83" y="91"/>
                </a:cubicBezTo>
                <a:moveTo>
                  <a:pt x="1096" y="91"/>
                </a:moveTo>
                <a:cubicBezTo>
                  <a:pt x="1094" y="85"/>
                  <a:pt x="1095" y="79"/>
                  <a:pt x="1096" y="75"/>
                </a:cubicBezTo>
                <a:cubicBezTo>
                  <a:pt x="1098" y="65"/>
                  <a:pt x="1104" y="54"/>
                  <a:pt x="1124" y="54"/>
                </a:cubicBezTo>
                <a:cubicBezTo>
                  <a:pt x="1142" y="54"/>
                  <a:pt x="1152" y="66"/>
                  <a:pt x="1152" y="82"/>
                </a:cubicBezTo>
                <a:cubicBezTo>
                  <a:pt x="1152" y="102"/>
                  <a:pt x="1152" y="102"/>
                  <a:pt x="1152" y="102"/>
                </a:cubicBezTo>
                <a:cubicBezTo>
                  <a:pt x="1229" y="102"/>
                  <a:pt x="1229" y="102"/>
                  <a:pt x="1229" y="102"/>
                </a:cubicBezTo>
                <a:cubicBezTo>
                  <a:pt x="1229" y="80"/>
                  <a:pt x="1229" y="80"/>
                  <a:pt x="1229" y="80"/>
                </a:cubicBezTo>
                <a:cubicBezTo>
                  <a:pt x="1229" y="13"/>
                  <a:pt x="1169" y="2"/>
                  <a:pt x="1125" y="2"/>
                </a:cubicBezTo>
                <a:cubicBezTo>
                  <a:pt x="1070" y="2"/>
                  <a:pt x="1026" y="20"/>
                  <a:pt x="1017" y="71"/>
                </a:cubicBezTo>
                <a:cubicBezTo>
                  <a:pt x="1015" y="84"/>
                  <a:pt x="1015" y="97"/>
                  <a:pt x="1018" y="112"/>
                </a:cubicBezTo>
                <a:cubicBezTo>
                  <a:pt x="1032" y="175"/>
                  <a:pt x="1141" y="193"/>
                  <a:pt x="1157" y="233"/>
                </a:cubicBezTo>
                <a:cubicBezTo>
                  <a:pt x="1160" y="241"/>
                  <a:pt x="1159" y="250"/>
                  <a:pt x="1158" y="256"/>
                </a:cubicBezTo>
                <a:cubicBezTo>
                  <a:pt x="1155" y="267"/>
                  <a:pt x="1148" y="277"/>
                  <a:pt x="1128" y="277"/>
                </a:cubicBezTo>
                <a:cubicBezTo>
                  <a:pt x="1108" y="277"/>
                  <a:pt x="1097" y="266"/>
                  <a:pt x="1097" y="249"/>
                </a:cubicBezTo>
                <a:cubicBezTo>
                  <a:pt x="1097" y="219"/>
                  <a:pt x="1097" y="219"/>
                  <a:pt x="1097" y="219"/>
                </a:cubicBezTo>
                <a:cubicBezTo>
                  <a:pt x="1014" y="219"/>
                  <a:pt x="1014" y="219"/>
                  <a:pt x="1014" y="219"/>
                </a:cubicBezTo>
                <a:cubicBezTo>
                  <a:pt x="1014" y="243"/>
                  <a:pt x="1014" y="243"/>
                  <a:pt x="1014" y="243"/>
                </a:cubicBezTo>
                <a:cubicBezTo>
                  <a:pt x="1014" y="312"/>
                  <a:pt x="1068" y="332"/>
                  <a:pt x="1126" y="332"/>
                </a:cubicBezTo>
                <a:cubicBezTo>
                  <a:pt x="1182" y="332"/>
                  <a:pt x="1228" y="313"/>
                  <a:pt x="1235" y="262"/>
                </a:cubicBezTo>
                <a:cubicBezTo>
                  <a:pt x="1238" y="235"/>
                  <a:pt x="1236" y="218"/>
                  <a:pt x="1234" y="211"/>
                </a:cubicBezTo>
                <a:cubicBezTo>
                  <a:pt x="1221" y="147"/>
                  <a:pt x="1105" y="127"/>
                  <a:pt x="1096" y="91"/>
                </a:cubicBezTo>
                <a:moveTo>
                  <a:pt x="1803" y="261"/>
                </a:moveTo>
                <a:cubicBezTo>
                  <a:pt x="1730" y="10"/>
                  <a:pt x="1730" y="10"/>
                  <a:pt x="1730" y="10"/>
                </a:cubicBezTo>
                <a:cubicBezTo>
                  <a:pt x="1614" y="10"/>
                  <a:pt x="1614" y="10"/>
                  <a:pt x="1614" y="10"/>
                </a:cubicBezTo>
                <a:cubicBezTo>
                  <a:pt x="1614" y="319"/>
                  <a:pt x="1614" y="319"/>
                  <a:pt x="1614" y="319"/>
                </a:cubicBezTo>
                <a:cubicBezTo>
                  <a:pt x="1691" y="319"/>
                  <a:pt x="1691" y="319"/>
                  <a:pt x="1691" y="319"/>
                </a:cubicBezTo>
                <a:cubicBezTo>
                  <a:pt x="1686" y="60"/>
                  <a:pt x="1686" y="60"/>
                  <a:pt x="1686" y="60"/>
                </a:cubicBezTo>
                <a:cubicBezTo>
                  <a:pt x="1765" y="319"/>
                  <a:pt x="1765" y="319"/>
                  <a:pt x="1765" y="319"/>
                </a:cubicBezTo>
                <a:cubicBezTo>
                  <a:pt x="1876" y="319"/>
                  <a:pt x="1876" y="319"/>
                  <a:pt x="1876" y="319"/>
                </a:cubicBezTo>
                <a:cubicBezTo>
                  <a:pt x="1876" y="10"/>
                  <a:pt x="1876" y="10"/>
                  <a:pt x="1876" y="10"/>
                </a:cubicBezTo>
                <a:cubicBezTo>
                  <a:pt x="1799" y="10"/>
                  <a:pt x="1799" y="10"/>
                  <a:pt x="1799" y="10"/>
                </a:cubicBezTo>
                <a:lnTo>
                  <a:pt x="1803" y="261"/>
                </a:lnTo>
                <a:close/>
                <a:moveTo>
                  <a:pt x="333" y="10"/>
                </a:moveTo>
                <a:cubicBezTo>
                  <a:pt x="276" y="322"/>
                  <a:pt x="276" y="322"/>
                  <a:pt x="276" y="322"/>
                </a:cubicBezTo>
                <a:cubicBezTo>
                  <a:pt x="360" y="322"/>
                  <a:pt x="360" y="322"/>
                  <a:pt x="360" y="322"/>
                </a:cubicBezTo>
                <a:cubicBezTo>
                  <a:pt x="403" y="33"/>
                  <a:pt x="403" y="33"/>
                  <a:pt x="403" y="33"/>
                </a:cubicBezTo>
                <a:cubicBezTo>
                  <a:pt x="446" y="322"/>
                  <a:pt x="446" y="322"/>
                  <a:pt x="446" y="322"/>
                </a:cubicBezTo>
                <a:cubicBezTo>
                  <a:pt x="529" y="322"/>
                  <a:pt x="529" y="322"/>
                  <a:pt x="529" y="322"/>
                </a:cubicBezTo>
                <a:cubicBezTo>
                  <a:pt x="472" y="10"/>
                  <a:pt x="472" y="10"/>
                  <a:pt x="472" y="10"/>
                </a:cubicBezTo>
                <a:lnTo>
                  <a:pt x="333" y="10"/>
                </a:lnTo>
                <a:close/>
                <a:moveTo>
                  <a:pt x="804" y="10"/>
                </a:moveTo>
                <a:cubicBezTo>
                  <a:pt x="765" y="254"/>
                  <a:pt x="765" y="254"/>
                  <a:pt x="765" y="254"/>
                </a:cubicBezTo>
                <a:cubicBezTo>
                  <a:pt x="725" y="10"/>
                  <a:pt x="725" y="10"/>
                  <a:pt x="725" y="10"/>
                </a:cubicBezTo>
                <a:cubicBezTo>
                  <a:pt x="598" y="10"/>
                  <a:pt x="598" y="10"/>
                  <a:pt x="598" y="10"/>
                </a:cubicBezTo>
                <a:cubicBezTo>
                  <a:pt x="592" y="322"/>
                  <a:pt x="592" y="322"/>
                  <a:pt x="592" y="322"/>
                </a:cubicBezTo>
                <a:cubicBezTo>
                  <a:pt x="669" y="322"/>
                  <a:pt x="669" y="322"/>
                  <a:pt x="669" y="322"/>
                </a:cubicBezTo>
                <a:cubicBezTo>
                  <a:pt x="671" y="33"/>
                  <a:pt x="671" y="33"/>
                  <a:pt x="671" y="33"/>
                </a:cubicBezTo>
                <a:cubicBezTo>
                  <a:pt x="725" y="322"/>
                  <a:pt x="725" y="322"/>
                  <a:pt x="725" y="322"/>
                </a:cubicBezTo>
                <a:cubicBezTo>
                  <a:pt x="804" y="322"/>
                  <a:pt x="804" y="322"/>
                  <a:pt x="804" y="322"/>
                </a:cubicBezTo>
                <a:cubicBezTo>
                  <a:pt x="858" y="33"/>
                  <a:pt x="858" y="33"/>
                  <a:pt x="858" y="33"/>
                </a:cubicBezTo>
                <a:cubicBezTo>
                  <a:pt x="860" y="322"/>
                  <a:pt x="860" y="322"/>
                  <a:pt x="860" y="322"/>
                </a:cubicBezTo>
                <a:cubicBezTo>
                  <a:pt x="938" y="322"/>
                  <a:pt x="938" y="322"/>
                  <a:pt x="938" y="322"/>
                </a:cubicBezTo>
                <a:cubicBezTo>
                  <a:pt x="931" y="10"/>
                  <a:pt x="931" y="10"/>
                  <a:pt x="931" y="10"/>
                </a:cubicBezTo>
                <a:lnTo>
                  <a:pt x="804" y="10"/>
                </a:lnTo>
                <a:close/>
                <a:moveTo>
                  <a:pt x="1528" y="10"/>
                </a:moveTo>
                <a:cubicBezTo>
                  <a:pt x="1449" y="10"/>
                  <a:pt x="1449" y="10"/>
                  <a:pt x="1449" y="10"/>
                </a:cubicBezTo>
                <a:cubicBezTo>
                  <a:pt x="1449" y="241"/>
                  <a:pt x="1449" y="241"/>
                  <a:pt x="1449" y="241"/>
                </a:cubicBezTo>
                <a:cubicBezTo>
                  <a:pt x="1449" y="245"/>
                  <a:pt x="1449" y="249"/>
                  <a:pt x="1448" y="253"/>
                </a:cubicBezTo>
                <a:cubicBezTo>
                  <a:pt x="1447" y="260"/>
                  <a:pt x="1440" y="275"/>
                  <a:pt x="1418" y="275"/>
                </a:cubicBezTo>
                <a:cubicBezTo>
                  <a:pt x="1397" y="275"/>
                  <a:pt x="1390" y="260"/>
                  <a:pt x="1389" y="253"/>
                </a:cubicBezTo>
                <a:cubicBezTo>
                  <a:pt x="1388" y="249"/>
                  <a:pt x="1388" y="245"/>
                  <a:pt x="1388" y="241"/>
                </a:cubicBezTo>
                <a:cubicBezTo>
                  <a:pt x="1388" y="10"/>
                  <a:pt x="1388" y="10"/>
                  <a:pt x="1388" y="10"/>
                </a:cubicBezTo>
                <a:cubicBezTo>
                  <a:pt x="1309" y="10"/>
                  <a:pt x="1309" y="10"/>
                  <a:pt x="1309" y="10"/>
                </a:cubicBezTo>
                <a:cubicBezTo>
                  <a:pt x="1309" y="234"/>
                  <a:pt x="1309" y="234"/>
                  <a:pt x="1309" y="234"/>
                </a:cubicBezTo>
                <a:cubicBezTo>
                  <a:pt x="1309" y="239"/>
                  <a:pt x="1309" y="251"/>
                  <a:pt x="1310" y="254"/>
                </a:cubicBezTo>
                <a:cubicBezTo>
                  <a:pt x="1315" y="312"/>
                  <a:pt x="1361" y="331"/>
                  <a:pt x="1418" y="331"/>
                </a:cubicBezTo>
                <a:cubicBezTo>
                  <a:pt x="1476" y="331"/>
                  <a:pt x="1522" y="312"/>
                  <a:pt x="1527" y="254"/>
                </a:cubicBezTo>
                <a:cubicBezTo>
                  <a:pt x="1528" y="251"/>
                  <a:pt x="1528" y="239"/>
                  <a:pt x="1528" y="234"/>
                </a:cubicBezTo>
                <a:lnTo>
                  <a:pt x="1528" y="10"/>
                </a:lnTo>
                <a:close/>
                <a:moveTo>
                  <a:pt x="2069" y="147"/>
                </a:moveTo>
                <a:cubicBezTo>
                  <a:pt x="2069" y="192"/>
                  <a:pt x="2069" y="192"/>
                  <a:pt x="2069" y="192"/>
                </a:cubicBezTo>
                <a:cubicBezTo>
                  <a:pt x="2101" y="192"/>
                  <a:pt x="2101" y="192"/>
                  <a:pt x="2101" y="192"/>
                </a:cubicBezTo>
                <a:cubicBezTo>
                  <a:pt x="2101" y="237"/>
                  <a:pt x="2101" y="237"/>
                  <a:pt x="2101" y="237"/>
                </a:cubicBezTo>
                <a:cubicBezTo>
                  <a:pt x="2101" y="241"/>
                  <a:pt x="2101" y="246"/>
                  <a:pt x="2100" y="249"/>
                </a:cubicBezTo>
                <a:cubicBezTo>
                  <a:pt x="2099" y="258"/>
                  <a:pt x="2091" y="272"/>
                  <a:pt x="2068" y="272"/>
                </a:cubicBezTo>
                <a:cubicBezTo>
                  <a:pt x="2045" y="272"/>
                  <a:pt x="2038" y="258"/>
                  <a:pt x="2036" y="249"/>
                </a:cubicBezTo>
                <a:cubicBezTo>
                  <a:pt x="2036" y="246"/>
                  <a:pt x="2035" y="241"/>
                  <a:pt x="2035" y="237"/>
                </a:cubicBezTo>
                <a:cubicBezTo>
                  <a:pt x="2035" y="95"/>
                  <a:pt x="2035" y="95"/>
                  <a:pt x="2035" y="95"/>
                </a:cubicBezTo>
                <a:cubicBezTo>
                  <a:pt x="2035" y="90"/>
                  <a:pt x="2036" y="85"/>
                  <a:pt x="2037" y="80"/>
                </a:cubicBezTo>
                <a:cubicBezTo>
                  <a:pt x="2038" y="73"/>
                  <a:pt x="2045" y="58"/>
                  <a:pt x="2068" y="58"/>
                </a:cubicBezTo>
                <a:cubicBezTo>
                  <a:pt x="2092" y="58"/>
                  <a:pt x="2098" y="74"/>
                  <a:pt x="2099" y="80"/>
                </a:cubicBezTo>
                <a:cubicBezTo>
                  <a:pt x="2100" y="85"/>
                  <a:pt x="2100" y="92"/>
                  <a:pt x="2100" y="92"/>
                </a:cubicBezTo>
                <a:cubicBezTo>
                  <a:pt x="2100" y="110"/>
                  <a:pt x="2100" y="110"/>
                  <a:pt x="2100" y="110"/>
                </a:cubicBezTo>
                <a:cubicBezTo>
                  <a:pt x="2178" y="110"/>
                  <a:pt x="2178" y="110"/>
                  <a:pt x="2178" y="110"/>
                </a:cubicBezTo>
                <a:cubicBezTo>
                  <a:pt x="2178" y="99"/>
                  <a:pt x="2178" y="99"/>
                  <a:pt x="2178" y="99"/>
                </a:cubicBezTo>
                <a:cubicBezTo>
                  <a:pt x="2178" y="99"/>
                  <a:pt x="2179" y="89"/>
                  <a:pt x="2178" y="79"/>
                </a:cubicBezTo>
                <a:cubicBezTo>
                  <a:pt x="2172" y="20"/>
                  <a:pt x="2124" y="2"/>
                  <a:pt x="2068" y="2"/>
                </a:cubicBezTo>
                <a:cubicBezTo>
                  <a:pt x="2013" y="2"/>
                  <a:pt x="1966" y="21"/>
                  <a:pt x="1959" y="79"/>
                </a:cubicBezTo>
                <a:cubicBezTo>
                  <a:pt x="1958" y="84"/>
                  <a:pt x="1958" y="94"/>
                  <a:pt x="1958" y="99"/>
                </a:cubicBezTo>
                <a:cubicBezTo>
                  <a:pt x="1958" y="230"/>
                  <a:pt x="1958" y="230"/>
                  <a:pt x="1958" y="230"/>
                </a:cubicBezTo>
                <a:cubicBezTo>
                  <a:pt x="1958" y="236"/>
                  <a:pt x="1958" y="241"/>
                  <a:pt x="1959" y="251"/>
                </a:cubicBezTo>
                <a:cubicBezTo>
                  <a:pt x="1964" y="308"/>
                  <a:pt x="2013" y="328"/>
                  <a:pt x="2068" y="328"/>
                </a:cubicBezTo>
                <a:cubicBezTo>
                  <a:pt x="2124" y="328"/>
                  <a:pt x="2173" y="308"/>
                  <a:pt x="2178" y="251"/>
                </a:cubicBezTo>
                <a:cubicBezTo>
                  <a:pt x="2179" y="241"/>
                  <a:pt x="2179" y="236"/>
                  <a:pt x="2179" y="230"/>
                </a:cubicBezTo>
                <a:cubicBezTo>
                  <a:pt x="2179" y="147"/>
                  <a:pt x="2179" y="147"/>
                  <a:pt x="2179" y="147"/>
                </a:cubicBezTo>
                <a:lnTo>
                  <a:pt x="2069" y="14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24" name="Google Shape;24;p9"/>
          <p:cNvPicPr preferRelativeResize="0"/>
          <p:nvPr/>
        </p:nvPicPr>
        <p:blipFill rotWithShape="1">
          <a:blip r:embed="rId2">
            <a:alphaModFix/>
          </a:blip>
          <a:srcRect b="0" l="0" r="0" t="0"/>
          <a:stretch/>
        </p:blipFill>
        <p:spPr>
          <a:xfrm>
            <a:off x="2928115" y="2766611"/>
            <a:ext cx="4046594" cy="132477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im Cover">
  <p:cSld name="Interim Cover">
    <p:bg>
      <p:bgPr>
        <a:solidFill>
          <a:srgbClr val="193EB0"/>
        </a:solidFill>
      </p:bgPr>
    </p:bg>
    <p:spTree>
      <p:nvGrpSpPr>
        <p:cNvPr id="25" name="Shape 25"/>
        <p:cNvGrpSpPr/>
        <p:nvPr/>
      </p:nvGrpSpPr>
      <p:grpSpPr>
        <a:xfrm>
          <a:off x="0" y="0"/>
          <a:ext cx="0" cy="0"/>
          <a:chOff x="0" y="0"/>
          <a:chExt cx="0" cy="0"/>
        </a:xfrm>
      </p:grpSpPr>
      <p:sp>
        <p:nvSpPr>
          <p:cNvPr id="26" name="Google Shape;26;p10"/>
          <p:cNvSpPr/>
          <p:nvPr/>
        </p:nvSpPr>
        <p:spPr>
          <a:xfrm>
            <a:off x="565653" y="6344481"/>
            <a:ext cx="2614277" cy="20005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n-US" sz="1300" u="none" cap="none" strike="noStrike">
                <a:solidFill>
                  <a:schemeClr val="lt1"/>
                </a:solidFill>
                <a:latin typeface="Arial"/>
                <a:ea typeface="Arial"/>
                <a:cs typeface="Arial"/>
                <a:sym typeface="Arial"/>
              </a:rPr>
              <a:t>Samsung Innovation Campus</a:t>
            </a:r>
            <a:endParaRPr b="0" i="0" sz="1400" u="none" cap="none" strike="noStrike">
              <a:solidFill>
                <a:srgbClr val="000000"/>
              </a:solidFill>
              <a:latin typeface="Arial"/>
              <a:ea typeface="Arial"/>
              <a:cs typeface="Arial"/>
              <a:sym typeface="Arial"/>
            </a:endParaRPr>
          </a:p>
        </p:txBody>
      </p:sp>
      <p:pic>
        <p:nvPicPr>
          <p:cNvPr id="27" name="Google Shape;27;p10"/>
          <p:cNvPicPr preferRelativeResize="0"/>
          <p:nvPr/>
        </p:nvPicPr>
        <p:blipFill rotWithShape="1">
          <a:blip r:embed="rId2">
            <a:alphaModFix/>
          </a:blip>
          <a:srcRect b="0" l="0" r="0" t="0"/>
          <a:stretch/>
        </p:blipFill>
        <p:spPr>
          <a:xfrm>
            <a:off x="7887337" y="249382"/>
            <a:ext cx="1738800" cy="569907"/>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p:cSld name="Body">
    <p:spTree>
      <p:nvGrpSpPr>
        <p:cNvPr id="28" name="Shape 28"/>
        <p:cNvGrpSpPr/>
        <p:nvPr/>
      </p:nvGrpSpPr>
      <p:grpSpPr>
        <a:xfrm>
          <a:off x="0" y="0"/>
          <a:ext cx="0" cy="0"/>
          <a:chOff x="0" y="0"/>
          <a:chExt cx="0" cy="0"/>
        </a:xfrm>
      </p:grpSpPr>
      <p:sp>
        <p:nvSpPr>
          <p:cNvPr id="29" name="Google Shape;29;p8"/>
          <p:cNvSpPr/>
          <p:nvPr/>
        </p:nvSpPr>
        <p:spPr>
          <a:xfrm>
            <a:off x="-1" y="0"/>
            <a:ext cx="9902825" cy="1197330"/>
          </a:xfrm>
          <a:prstGeom prst="rect">
            <a:avLst/>
          </a:prstGeom>
          <a:solidFill>
            <a:srgbClr val="193EB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30" name="Google Shape;30;p8"/>
          <p:cNvCxnSpPr/>
          <p:nvPr/>
        </p:nvCxnSpPr>
        <p:spPr>
          <a:xfrm>
            <a:off x="569681" y="6209429"/>
            <a:ext cx="8774344" cy="0"/>
          </a:xfrm>
          <a:prstGeom prst="straightConnector1">
            <a:avLst/>
          </a:prstGeom>
          <a:noFill/>
          <a:ln cap="flat" cmpd="sng" w="9525">
            <a:solidFill>
              <a:srgbClr val="BFBFBF"/>
            </a:solidFill>
            <a:prstDash val="solid"/>
            <a:miter lim="800000"/>
            <a:headEnd len="sm" w="sm" type="none"/>
            <a:tailEnd len="sm" w="sm" type="none"/>
          </a:ln>
        </p:spPr>
      </p:cxnSp>
      <p:sp>
        <p:nvSpPr>
          <p:cNvPr id="31" name="Google Shape;31;p8"/>
          <p:cNvSpPr txBox="1"/>
          <p:nvPr/>
        </p:nvSpPr>
        <p:spPr>
          <a:xfrm>
            <a:off x="8805863" y="6347704"/>
            <a:ext cx="538163" cy="169277"/>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rgbClr val="7F7F7F"/>
              </a:buClr>
              <a:buSzPts val="1100"/>
              <a:buFont typeface="Arial"/>
              <a:buNone/>
            </a:pPr>
            <a:fld id="{00000000-1234-1234-1234-123412341234}" type="slidenum">
              <a:rPr b="0" i="0" lang="en-US" sz="1100" u="none" cap="none" strike="noStrike">
                <a:solidFill>
                  <a:srgbClr val="7F7F7F"/>
                </a:solidFill>
                <a:latin typeface="Arial"/>
                <a:ea typeface="Arial"/>
                <a:cs typeface="Arial"/>
                <a:sym typeface="Arial"/>
              </a:rPr>
              <a:t>‹#›</a:t>
            </a:fld>
            <a:endParaRPr b="0" i="0" sz="1100" u="none" cap="none" strike="noStrike">
              <a:solidFill>
                <a:srgbClr val="7F7F7F"/>
              </a:solidFill>
              <a:latin typeface="Arial"/>
              <a:ea typeface="Arial"/>
              <a:cs typeface="Arial"/>
              <a:sym typeface="Arial"/>
            </a:endParaRPr>
          </a:p>
        </p:txBody>
      </p:sp>
      <p:sp>
        <p:nvSpPr>
          <p:cNvPr id="32" name="Google Shape;32;p8"/>
          <p:cNvSpPr/>
          <p:nvPr/>
        </p:nvSpPr>
        <p:spPr>
          <a:xfrm>
            <a:off x="572597" y="6355371"/>
            <a:ext cx="2888788" cy="20000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Arial"/>
              <a:buNone/>
            </a:pPr>
            <a:r>
              <a:rPr b="0" i="0" lang="en-US" sz="1300" u="none" cap="none" strike="noStrike">
                <a:solidFill>
                  <a:srgbClr val="7F7F7F"/>
                </a:solidFill>
                <a:latin typeface="Arial"/>
                <a:ea typeface="Arial"/>
                <a:cs typeface="Arial"/>
                <a:sym typeface="Arial"/>
              </a:rPr>
              <a:t>Samsung Innovation Campus</a:t>
            </a:r>
            <a:endParaRPr b="0" i="0" sz="1400" u="none" cap="none" strike="noStrike">
              <a:solidFill>
                <a:srgbClr val="000000"/>
              </a:solidFill>
              <a:latin typeface="Arial"/>
              <a:ea typeface="Arial"/>
              <a:cs typeface="Arial"/>
              <a:sym typeface="Arial"/>
            </a:endParaRPr>
          </a:p>
        </p:txBody>
      </p:sp>
      <p:pic>
        <p:nvPicPr>
          <p:cNvPr id="33" name="Google Shape;33;p8"/>
          <p:cNvPicPr preferRelativeResize="0"/>
          <p:nvPr/>
        </p:nvPicPr>
        <p:blipFill rotWithShape="1">
          <a:blip r:embed="rId2">
            <a:alphaModFix/>
          </a:blip>
          <a:srcRect b="0" l="0" r="0" t="0"/>
          <a:stretch/>
        </p:blipFill>
        <p:spPr>
          <a:xfrm>
            <a:off x="7960008" y="274534"/>
            <a:ext cx="1387012" cy="454605"/>
          </a:xfrm>
          <a:prstGeom prst="rect">
            <a:avLst/>
          </a:prstGeom>
          <a:noFill/>
          <a:ln>
            <a:noFill/>
          </a:ln>
        </p:spPr>
      </p:pic>
      <p:sp>
        <p:nvSpPr>
          <p:cNvPr id="34" name="Google Shape;34;p8"/>
          <p:cNvSpPr txBox="1"/>
          <p:nvPr/>
        </p:nvSpPr>
        <p:spPr>
          <a:xfrm>
            <a:off x="5261113" y="6372072"/>
            <a:ext cx="3813831" cy="200055"/>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rgbClr val="7F7F7F"/>
              </a:buClr>
              <a:buSzPts val="1100"/>
              <a:buFont typeface="Arial"/>
              <a:buNone/>
            </a:pPr>
            <a:r>
              <a:rPr b="0" i="0" lang="en-US" sz="1300" u="none" cap="none" strike="noStrike">
                <a:solidFill>
                  <a:srgbClr val="7F7F7F"/>
                </a:solidFill>
                <a:latin typeface="Arial"/>
                <a:ea typeface="Arial"/>
                <a:cs typeface="Arial"/>
                <a:sym typeface="Arial"/>
              </a:rPr>
              <a:t>Real-Time Face Mask Detection Using YOLOv5</a:t>
            </a:r>
            <a:endParaRPr b="0" i="0" sz="1300" u="none" cap="none" strike="noStrike">
              <a:solidFill>
                <a:srgbClr val="7F7F7F"/>
              </a:solidFill>
              <a:latin typeface="Arial"/>
              <a:ea typeface="Arial"/>
              <a:cs typeface="Arial"/>
              <a:sym typeface="Arial"/>
            </a:endParaRPr>
          </a:p>
        </p:txBody>
      </p:sp>
      <p:sp>
        <p:nvSpPr>
          <p:cNvPr id="35" name="Google Shape;35;p8"/>
          <p:cNvSpPr txBox="1"/>
          <p:nvPr/>
        </p:nvSpPr>
        <p:spPr>
          <a:xfrm>
            <a:off x="8805862" y="6386103"/>
            <a:ext cx="538163" cy="169277"/>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rgbClr val="7F7F7F"/>
              </a:buClr>
              <a:buSzPts val="1100"/>
              <a:buFont typeface="Arial"/>
              <a:buNone/>
            </a:pPr>
            <a:fld id="{00000000-1234-1234-1234-123412341234}" type="slidenum">
              <a:rPr b="0" i="0" lang="en-US" sz="1100" u="none" cap="none" strike="noStrike">
                <a:solidFill>
                  <a:srgbClr val="7F7F7F"/>
                </a:solidFill>
                <a:latin typeface="Arial"/>
                <a:ea typeface="Arial"/>
                <a:cs typeface="Arial"/>
                <a:sym typeface="Arial"/>
              </a:rPr>
              <a:t>‹#›</a:t>
            </a:fld>
            <a:endParaRPr b="0" i="0" sz="1100" u="none" cap="none" strike="noStrike">
              <a:solidFill>
                <a:srgbClr val="7F7F7F"/>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 Time Slide">
  <p:cSld name="Break Time Slide">
    <p:spTree>
      <p:nvGrpSpPr>
        <p:cNvPr id="36" name="Shape 3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816">
          <p15:clr>
            <a:srgbClr val="F26B43"/>
          </p15:clr>
        </p15:guide>
        <p15:guide id="2" orient="horz" pos="3997">
          <p15:clr>
            <a:srgbClr val="F26B43"/>
          </p15:clr>
        </p15:guide>
        <p15:guide id="3" pos="352">
          <p15:clr>
            <a:srgbClr val="F26B43"/>
          </p15:clr>
        </p15:guide>
        <p15:guide id="4" pos="5886">
          <p15:clr>
            <a:srgbClr val="F26B43"/>
          </p15:clr>
        </p15:guide>
        <p15:guide id="5" orient="horz" pos="323">
          <p15:clr>
            <a:srgbClr val="F26B43"/>
          </p15:clr>
        </p15:guide>
        <p15:guide id="6" orient="horz" pos="2223">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7.pn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4.png"/><Relationship Id="rId4" Type="http://schemas.openxmlformats.org/officeDocument/2006/relationships/image" Target="../media/image20.png"/><Relationship Id="rId5" Type="http://schemas.openxmlformats.org/officeDocument/2006/relationships/hyperlink" Target="http://drive.google.com/file/d/1CKVL4WPqksZcFWFuOkyaEAO5-VzXvckC/view" TargetMode="External"/><Relationship Id="rId6"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6.png"/><Relationship Id="rId4" Type="http://schemas.openxmlformats.org/officeDocument/2006/relationships/image" Target="../media/image23.png"/><Relationship Id="rId5"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25.png"/><Relationship Id="rId5"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 name="Shape 41"/>
        <p:cNvGrpSpPr/>
        <p:nvPr/>
      </p:nvGrpSpPr>
      <p:grpSpPr>
        <a:xfrm>
          <a:off x="0" y="0"/>
          <a:ext cx="0" cy="0"/>
          <a:chOff x="0" y="0"/>
          <a:chExt cx="0" cy="0"/>
        </a:xfrm>
      </p:grpSpPr>
      <p:sp>
        <p:nvSpPr>
          <p:cNvPr id="42" name="Google Shape;42;p1"/>
          <p:cNvSpPr/>
          <p:nvPr/>
        </p:nvSpPr>
        <p:spPr>
          <a:xfrm>
            <a:off x="793530" y="1997277"/>
            <a:ext cx="7008650" cy="135421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n-US" sz="4400" u="none" cap="none" strike="noStrike">
                <a:solidFill>
                  <a:schemeClr val="lt1"/>
                </a:solidFill>
                <a:latin typeface="Arial"/>
                <a:ea typeface="Arial"/>
                <a:cs typeface="Arial"/>
                <a:sym typeface="Arial"/>
              </a:rPr>
              <a:t>Real-Time Face Mask Detection Using YOLOv5</a:t>
            </a:r>
            <a:endParaRPr/>
          </a:p>
        </p:txBody>
      </p:sp>
      <p:sp>
        <p:nvSpPr>
          <p:cNvPr id="43" name="Google Shape;43;p1"/>
          <p:cNvSpPr/>
          <p:nvPr/>
        </p:nvSpPr>
        <p:spPr>
          <a:xfrm>
            <a:off x="945929" y="4425668"/>
            <a:ext cx="1571183" cy="323165"/>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None/>
            </a:pPr>
            <a:r>
              <a:rPr b="0" i="0" lang="en-US" sz="2100" u="none" cap="none" strike="noStrike">
                <a:solidFill>
                  <a:srgbClr val="00B3E3"/>
                </a:solidFill>
                <a:latin typeface="Arial"/>
                <a:ea typeface="Arial"/>
                <a:cs typeface="Arial"/>
                <a:sym typeface="Arial"/>
              </a:rPr>
              <a:t>AI Course</a:t>
            </a:r>
            <a:endParaRPr b="0" i="0" sz="2100" u="none" cap="none" strike="noStrike">
              <a:solidFill>
                <a:srgbClr val="00B3E3"/>
              </a:solidFill>
              <a:latin typeface="Arial"/>
              <a:ea typeface="Arial"/>
              <a:cs typeface="Arial"/>
              <a:sym typeface="Arial"/>
            </a:endParaRPr>
          </a:p>
        </p:txBody>
      </p:sp>
      <p:cxnSp>
        <p:nvCxnSpPr>
          <p:cNvPr id="44" name="Google Shape;44;p1"/>
          <p:cNvCxnSpPr/>
          <p:nvPr/>
        </p:nvCxnSpPr>
        <p:spPr>
          <a:xfrm flipH="1">
            <a:off x="645881" y="1871078"/>
            <a:ext cx="10510" cy="2877755"/>
          </a:xfrm>
          <a:prstGeom prst="straightConnector1">
            <a:avLst/>
          </a:prstGeom>
          <a:noFill/>
          <a:ln cap="flat" cmpd="sng" w="38100">
            <a:solidFill>
              <a:schemeClr val="lt1"/>
            </a:solidFill>
            <a:prstDash val="solid"/>
            <a:round/>
            <a:headEnd len="sm" w="sm" type="none"/>
            <a:tailEnd len="sm" w="sm" type="none"/>
          </a:ln>
        </p:spPr>
      </p:cxnSp>
      <p:sp>
        <p:nvSpPr>
          <p:cNvPr id="45" name="Google Shape;45;p1"/>
          <p:cNvSpPr/>
          <p:nvPr/>
        </p:nvSpPr>
        <p:spPr>
          <a:xfrm>
            <a:off x="793530" y="3316850"/>
            <a:ext cx="5479711" cy="307777"/>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None/>
            </a:pPr>
            <a:r>
              <a:rPr b="0" i="0" lang="en-US" sz="2000" u="none" cap="none" strike="noStrike">
                <a:solidFill>
                  <a:schemeClr val="lt1"/>
                </a:solidFill>
                <a:latin typeface="Arial"/>
                <a:ea typeface="Arial"/>
                <a:cs typeface="Arial"/>
                <a:sym typeface="Arial"/>
              </a:rPr>
              <a:t>By: WAMAV Coders (Group 6)</a:t>
            </a:r>
            <a:endParaRPr b="0" i="0" sz="5400" u="none" cap="none" strike="noStrik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111a9098925_3_41"/>
          <p:cNvSpPr/>
          <p:nvPr/>
        </p:nvSpPr>
        <p:spPr>
          <a:xfrm>
            <a:off x="423995" y="2323094"/>
            <a:ext cx="8797200" cy="4923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200"/>
              </a:spcBef>
              <a:spcAft>
                <a:spcPts val="0"/>
              </a:spcAft>
              <a:buClr>
                <a:srgbClr val="000000"/>
              </a:buClr>
              <a:buSzPts val="1100"/>
              <a:buFont typeface="Arial"/>
              <a:buNone/>
            </a:pPr>
            <a:r>
              <a:rPr b="1" i="0" lang="en-US" sz="2000" u="none" cap="none" strike="noStrike">
                <a:solidFill>
                  <a:srgbClr val="0C0C0C"/>
                </a:solidFill>
                <a:latin typeface="Times New Roman"/>
                <a:ea typeface="Times New Roman"/>
                <a:cs typeface="Times New Roman"/>
                <a:sym typeface="Times New Roman"/>
              </a:rPr>
              <a:t>3.1. Data Preprocessing</a:t>
            </a:r>
            <a:endParaRPr b="1" i="0" sz="2000" u="none" cap="none" strike="noStrike">
              <a:solidFill>
                <a:srgbClr val="0C0C0C"/>
              </a:solidFill>
              <a:latin typeface="Times New Roman"/>
              <a:ea typeface="Times New Roman"/>
              <a:cs typeface="Times New Roman"/>
              <a:sym typeface="Times New Roman"/>
            </a:endParaRPr>
          </a:p>
          <a:p>
            <a:pPr indent="0" lvl="0" marL="0" marR="0" rtl="0" algn="l">
              <a:lnSpc>
                <a:spcPct val="115000"/>
              </a:lnSpc>
              <a:spcBef>
                <a:spcPts val="1200"/>
              </a:spcBef>
              <a:spcAft>
                <a:spcPts val="0"/>
              </a:spcAft>
              <a:buClr>
                <a:srgbClr val="000000"/>
              </a:buClr>
              <a:buSzPts val="1100"/>
              <a:buFont typeface="Arial"/>
              <a:buNone/>
            </a:pPr>
            <a:r>
              <a:rPr b="1" i="0" lang="en-US" sz="1600" u="none" cap="none" strike="noStrike">
                <a:solidFill>
                  <a:srgbClr val="0C0C0C"/>
                </a:solidFill>
                <a:latin typeface="Times New Roman"/>
                <a:ea typeface="Times New Roman"/>
                <a:cs typeface="Times New Roman"/>
                <a:sym typeface="Times New Roman"/>
              </a:rPr>
              <a:t>3.1.2. Data annotation on Roboflow</a:t>
            </a:r>
            <a:endParaRPr b="1" i="0" sz="1600" u="none" cap="none" strike="noStrike">
              <a:solidFill>
                <a:srgbClr val="0C0C0C"/>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2000"/>
              <a:buFont typeface="Arial"/>
              <a:buNone/>
            </a:pPr>
            <a:r>
              <a:t/>
            </a:r>
            <a:endParaRPr b="1" i="0" sz="2000" u="none" cap="none" strike="noStrike">
              <a:solidFill>
                <a:srgbClr val="0C0C0C"/>
              </a:solidFill>
              <a:latin typeface="Arial"/>
              <a:ea typeface="Arial"/>
              <a:cs typeface="Arial"/>
              <a:sym typeface="Arial"/>
            </a:endParaRPr>
          </a:p>
        </p:txBody>
      </p:sp>
      <p:sp>
        <p:nvSpPr>
          <p:cNvPr id="139" name="Google Shape;139;g111a9098925_3_41"/>
          <p:cNvSpPr txBox="1"/>
          <p:nvPr/>
        </p:nvSpPr>
        <p:spPr>
          <a:xfrm>
            <a:off x="424000" y="3145800"/>
            <a:ext cx="3218400" cy="29121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chemeClr val="dk1"/>
              </a:buClr>
              <a:buSzPts val="1100"/>
              <a:buFont typeface="Arial"/>
              <a:buNone/>
            </a:pPr>
            <a:r>
              <a:rPr b="0" i="0" lang="en-US" sz="1600" u="none" cap="none" strike="noStrike">
                <a:solidFill>
                  <a:srgbClr val="193EB0"/>
                </a:solidFill>
                <a:latin typeface="Times New Roman"/>
                <a:ea typeface="Times New Roman"/>
                <a:cs typeface="Times New Roman"/>
                <a:sym typeface="Times New Roman"/>
              </a:rPr>
              <a:t>One of the datasets already consisted of annotations in XML format. These needed to be converted to TXT, this was done using Roboflow. The other dataset consisted of unannotated images, which were annotated and exported in YOLOv5 txt format on Roboflow. </a:t>
            </a:r>
            <a:endParaRPr b="0" i="0" sz="1600" u="none" cap="none" strike="noStrike">
              <a:solidFill>
                <a:srgbClr val="193EB0"/>
              </a:solidFill>
              <a:latin typeface="Times New Roman"/>
              <a:ea typeface="Times New Roman"/>
              <a:cs typeface="Times New Roman"/>
              <a:sym typeface="Times New Roman"/>
            </a:endParaRPr>
          </a:p>
          <a:p>
            <a:pPr indent="0" lvl="0" marL="91440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1155CC"/>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1155CC"/>
              </a:solidFill>
              <a:latin typeface="Times New Roman"/>
              <a:ea typeface="Times New Roman"/>
              <a:cs typeface="Times New Roman"/>
              <a:sym typeface="Times New Roman"/>
            </a:endParaRPr>
          </a:p>
        </p:txBody>
      </p:sp>
      <p:pic>
        <p:nvPicPr>
          <p:cNvPr id="140" name="Google Shape;140;g111a9098925_3_41"/>
          <p:cNvPicPr preferRelativeResize="0"/>
          <p:nvPr/>
        </p:nvPicPr>
        <p:blipFill rotWithShape="1">
          <a:blip r:embed="rId3">
            <a:alphaModFix/>
          </a:blip>
          <a:srcRect b="0" l="0" r="0" t="0"/>
          <a:stretch/>
        </p:blipFill>
        <p:spPr>
          <a:xfrm>
            <a:off x="4163425" y="2977244"/>
            <a:ext cx="5587001" cy="2591666"/>
          </a:xfrm>
          <a:prstGeom prst="rect">
            <a:avLst/>
          </a:prstGeom>
          <a:noFill/>
          <a:ln>
            <a:noFill/>
          </a:ln>
        </p:spPr>
      </p:pic>
      <p:sp>
        <p:nvSpPr>
          <p:cNvPr id="141" name="Google Shape;141;g111a9098925_3_41"/>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3.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Results</a:t>
            </a:r>
            <a:endParaRPr b="1" i="0" sz="3000" u="none" cap="none" strike="noStrike">
              <a:solidFill>
                <a:srgbClr val="F2F2F2"/>
              </a:solidFill>
              <a:latin typeface="Times New Roman"/>
              <a:ea typeface="Times New Roman"/>
              <a:cs typeface="Times New Roman"/>
              <a:sym typeface="Times New Roman"/>
            </a:endParaRPr>
          </a:p>
        </p:txBody>
      </p:sp>
      <p:sp>
        <p:nvSpPr>
          <p:cNvPr id="142" name="Google Shape;142;g111a9098925_3_41"/>
          <p:cNvSpPr txBox="1"/>
          <p:nvPr/>
        </p:nvSpPr>
        <p:spPr>
          <a:xfrm>
            <a:off x="5414968" y="5586335"/>
            <a:ext cx="3936926" cy="400079"/>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1" lang="en-US" sz="1400" u="none" cap="none" strike="noStrike">
                <a:solidFill>
                  <a:srgbClr val="757070"/>
                </a:solidFill>
                <a:highlight>
                  <a:schemeClr val="lt1"/>
                </a:highlight>
                <a:latin typeface="Arial"/>
                <a:ea typeface="Arial"/>
                <a:cs typeface="Arial"/>
                <a:sym typeface="Arial"/>
              </a:rPr>
              <a:t>Annotation example and class numeric labels</a:t>
            </a:r>
            <a:endParaRPr b="0" i="1" sz="1400" u="none" cap="none" strike="noStrike">
              <a:solidFill>
                <a:srgbClr val="757070"/>
              </a:solidFill>
              <a:highlight>
                <a:schemeClr val="lt1"/>
              </a:highlight>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112437800b3_0_51"/>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3.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Results</a:t>
            </a:r>
            <a:endParaRPr b="1" i="0" sz="3000" u="none" cap="none" strike="noStrike">
              <a:solidFill>
                <a:srgbClr val="F2F2F2"/>
              </a:solidFill>
              <a:latin typeface="Times New Roman"/>
              <a:ea typeface="Times New Roman"/>
              <a:cs typeface="Times New Roman"/>
              <a:sym typeface="Times New Roman"/>
            </a:endParaRPr>
          </a:p>
        </p:txBody>
      </p:sp>
      <p:sp>
        <p:nvSpPr>
          <p:cNvPr id="149" name="Google Shape;149;g112437800b3_0_51"/>
          <p:cNvSpPr/>
          <p:nvPr/>
        </p:nvSpPr>
        <p:spPr>
          <a:xfrm>
            <a:off x="617220" y="2351394"/>
            <a:ext cx="8797200" cy="4923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200"/>
              </a:spcBef>
              <a:spcAft>
                <a:spcPts val="0"/>
              </a:spcAft>
              <a:buClr>
                <a:schemeClr val="dk1"/>
              </a:buClr>
              <a:buSzPts val="1100"/>
              <a:buFont typeface="Arial"/>
              <a:buNone/>
            </a:pPr>
            <a:r>
              <a:rPr b="1" i="0" lang="en-US" sz="2000" u="none" cap="none" strike="noStrike">
                <a:solidFill>
                  <a:srgbClr val="0C0C0C"/>
                </a:solidFill>
                <a:latin typeface="Times New Roman"/>
                <a:ea typeface="Times New Roman"/>
                <a:cs typeface="Times New Roman"/>
                <a:sym typeface="Times New Roman"/>
              </a:rPr>
              <a:t>3.1. Data Preprocessing </a:t>
            </a:r>
            <a:endParaRPr b="1" i="0" sz="2000" u="none" cap="none" strike="noStrike">
              <a:solidFill>
                <a:srgbClr val="0C0C0C"/>
              </a:solidFill>
              <a:latin typeface="Times New Roman"/>
              <a:ea typeface="Times New Roman"/>
              <a:cs typeface="Times New Roman"/>
              <a:sym typeface="Times New Roman"/>
            </a:endParaRPr>
          </a:p>
          <a:p>
            <a:pPr indent="0" lvl="0" marL="0" marR="0" rtl="0" algn="l">
              <a:lnSpc>
                <a:spcPct val="115000"/>
              </a:lnSpc>
              <a:spcBef>
                <a:spcPts val="1200"/>
              </a:spcBef>
              <a:spcAft>
                <a:spcPts val="0"/>
              </a:spcAft>
              <a:buClr>
                <a:schemeClr val="dk1"/>
              </a:buClr>
              <a:buSzPts val="1100"/>
              <a:buFont typeface="Arial"/>
              <a:buNone/>
            </a:pPr>
            <a:r>
              <a:rPr b="1" i="0" lang="en-US" sz="1600" u="none" cap="none" strike="noStrike">
                <a:solidFill>
                  <a:srgbClr val="0C0C0C"/>
                </a:solidFill>
                <a:latin typeface="Times New Roman"/>
                <a:ea typeface="Times New Roman"/>
                <a:cs typeface="Times New Roman"/>
                <a:sym typeface="Times New Roman"/>
              </a:rPr>
              <a:t>3.1.2. Data Annotation on Roboflow</a:t>
            </a:r>
            <a:endParaRPr b="1" i="0" sz="1600" u="none" cap="none" strike="noStrike">
              <a:solidFill>
                <a:srgbClr val="0C0C0C"/>
              </a:solidFill>
              <a:latin typeface="Times New Roman"/>
              <a:ea typeface="Times New Roman"/>
              <a:cs typeface="Times New Roman"/>
              <a:sym typeface="Times New Roman"/>
            </a:endParaRPr>
          </a:p>
          <a:p>
            <a:pPr indent="0" lvl="0" marL="0" marR="0" rtl="0" algn="l">
              <a:lnSpc>
                <a:spcPct val="115000"/>
              </a:lnSpc>
              <a:spcBef>
                <a:spcPts val="1200"/>
              </a:spcBef>
              <a:spcAft>
                <a:spcPts val="0"/>
              </a:spcAft>
              <a:buClr>
                <a:schemeClr val="dk1"/>
              </a:buClr>
              <a:buSzPts val="1100"/>
              <a:buFont typeface="Arial"/>
              <a:buNone/>
            </a:pPr>
            <a:r>
              <a:t/>
            </a:r>
            <a:endParaRPr b="1" i="0" sz="2000" u="none" cap="none" strike="noStrike">
              <a:solidFill>
                <a:srgbClr val="0C0C0C"/>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2000"/>
              <a:buFont typeface="Arial"/>
              <a:buNone/>
            </a:pPr>
            <a:r>
              <a:t/>
            </a:r>
            <a:endParaRPr b="1" i="0" sz="2000" u="none" cap="none" strike="noStrike">
              <a:solidFill>
                <a:srgbClr val="0C0C0C"/>
              </a:solidFill>
              <a:latin typeface="Arial"/>
              <a:ea typeface="Arial"/>
              <a:cs typeface="Arial"/>
              <a:sym typeface="Arial"/>
            </a:endParaRPr>
          </a:p>
        </p:txBody>
      </p:sp>
      <p:grpSp>
        <p:nvGrpSpPr>
          <p:cNvPr id="150" name="Google Shape;150;g112437800b3_0_51"/>
          <p:cNvGrpSpPr/>
          <p:nvPr/>
        </p:nvGrpSpPr>
        <p:grpSpPr>
          <a:xfrm>
            <a:off x="-142879" y="3215805"/>
            <a:ext cx="9639298" cy="3058543"/>
            <a:chOff x="-28579" y="3215805"/>
            <a:chExt cx="9639298" cy="3058543"/>
          </a:xfrm>
        </p:grpSpPr>
        <p:pic>
          <p:nvPicPr>
            <p:cNvPr id="151" name="Google Shape;151;g112437800b3_0_51"/>
            <p:cNvPicPr preferRelativeResize="0"/>
            <p:nvPr/>
          </p:nvPicPr>
          <p:blipFill rotWithShape="1">
            <a:blip r:embed="rId3">
              <a:alphaModFix/>
            </a:blip>
            <a:srcRect b="0" l="0" r="0" t="0"/>
            <a:stretch/>
          </p:blipFill>
          <p:spPr>
            <a:xfrm>
              <a:off x="399492" y="3252563"/>
              <a:ext cx="2302874" cy="1219020"/>
            </a:xfrm>
            <a:prstGeom prst="rect">
              <a:avLst/>
            </a:prstGeom>
            <a:noFill/>
            <a:ln>
              <a:noFill/>
            </a:ln>
          </p:spPr>
        </p:pic>
        <p:pic>
          <p:nvPicPr>
            <p:cNvPr id="152" name="Google Shape;152;g112437800b3_0_51"/>
            <p:cNvPicPr preferRelativeResize="0"/>
            <p:nvPr/>
          </p:nvPicPr>
          <p:blipFill rotWithShape="1">
            <a:blip r:embed="rId4">
              <a:alphaModFix/>
            </a:blip>
            <a:srcRect b="0" l="0" r="0" t="0"/>
            <a:stretch/>
          </p:blipFill>
          <p:spPr>
            <a:xfrm>
              <a:off x="3662996" y="3258457"/>
              <a:ext cx="2302875" cy="1207231"/>
            </a:xfrm>
            <a:prstGeom prst="rect">
              <a:avLst/>
            </a:prstGeom>
            <a:noFill/>
            <a:ln>
              <a:noFill/>
            </a:ln>
          </p:spPr>
        </p:pic>
        <p:pic>
          <p:nvPicPr>
            <p:cNvPr id="153" name="Google Shape;153;g112437800b3_0_51"/>
            <p:cNvPicPr preferRelativeResize="0"/>
            <p:nvPr/>
          </p:nvPicPr>
          <p:blipFill rotWithShape="1">
            <a:blip r:embed="rId5">
              <a:alphaModFix/>
            </a:blip>
            <a:srcRect b="0" l="0" r="0" t="0"/>
            <a:stretch/>
          </p:blipFill>
          <p:spPr>
            <a:xfrm>
              <a:off x="6949325" y="3215805"/>
              <a:ext cx="2536609" cy="1288529"/>
            </a:xfrm>
            <a:prstGeom prst="rect">
              <a:avLst/>
            </a:prstGeom>
            <a:noFill/>
            <a:ln>
              <a:noFill/>
            </a:ln>
          </p:spPr>
        </p:pic>
        <p:pic>
          <p:nvPicPr>
            <p:cNvPr id="154" name="Google Shape;154;g112437800b3_0_51"/>
            <p:cNvPicPr preferRelativeResize="0"/>
            <p:nvPr/>
          </p:nvPicPr>
          <p:blipFill rotWithShape="1">
            <a:blip r:embed="rId6">
              <a:alphaModFix/>
            </a:blip>
            <a:srcRect b="0" l="0" r="0" t="0"/>
            <a:stretch/>
          </p:blipFill>
          <p:spPr>
            <a:xfrm>
              <a:off x="7258754" y="4814492"/>
              <a:ext cx="1952535" cy="1219020"/>
            </a:xfrm>
            <a:prstGeom prst="rect">
              <a:avLst/>
            </a:prstGeom>
            <a:noFill/>
            <a:ln>
              <a:noFill/>
            </a:ln>
          </p:spPr>
        </p:pic>
        <p:pic>
          <p:nvPicPr>
            <p:cNvPr id="155" name="Google Shape;155;g112437800b3_0_51"/>
            <p:cNvPicPr preferRelativeResize="0"/>
            <p:nvPr/>
          </p:nvPicPr>
          <p:blipFill rotWithShape="1">
            <a:blip r:embed="rId7">
              <a:alphaModFix/>
            </a:blip>
            <a:srcRect b="0" l="0" r="0" t="0"/>
            <a:stretch/>
          </p:blipFill>
          <p:spPr>
            <a:xfrm>
              <a:off x="4047038" y="4791521"/>
              <a:ext cx="1952550" cy="1283718"/>
            </a:xfrm>
            <a:prstGeom prst="rect">
              <a:avLst/>
            </a:prstGeom>
            <a:noFill/>
            <a:ln>
              <a:noFill/>
            </a:ln>
          </p:spPr>
        </p:pic>
        <p:cxnSp>
          <p:nvCxnSpPr>
            <p:cNvPr id="156" name="Google Shape;156;g112437800b3_0_51"/>
            <p:cNvCxnSpPr>
              <a:stCxn id="151" idx="3"/>
              <a:endCxn id="152" idx="1"/>
            </p:cNvCxnSpPr>
            <p:nvPr/>
          </p:nvCxnSpPr>
          <p:spPr>
            <a:xfrm>
              <a:off x="2702366" y="3862073"/>
              <a:ext cx="960600" cy="0"/>
            </a:xfrm>
            <a:prstGeom prst="straightConnector1">
              <a:avLst/>
            </a:prstGeom>
            <a:noFill/>
            <a:ln cap="flat" cmpd="sng" w="9525">
              <a:solidFill>
                <a:schemeClr val="dk2"/>
              </a:solidFill>
              <a:prstDash val="solid"/>
              <a:round/>
              <a:headEnd len="sm" w="sm" type="none"/>
              <a:tailEnd len="med" w="med" type="triangle"/>
            </a:ln>
          </p:spPr>
        </p:cxnSp>
        <p:cxnSp>
          <p:nvCxnSpPr>
            <p:cNvPr id="157" name="Google Shape;157;g112437800b3_0_51"/>
            <p:cNvCxnSpPr>
              <a:stCxn id="152" idx="3"/>
              <a:endCxn id="153" idx="1"/>
            </p:cNvCxnSpPr>
            <p:nvPr/>
          </p:nvCxnSpPr>
          <p:spPr>
            <a:xfrm flipH="1" rot="10800000">
              <a:off x="5965871" y="3859973"/>
              <a:ext cx="983400" cy="2100"/>
            </a:xfrm>
            <a:prstGeom prst="straightConnector1">
              <a:avLst/>
            </a:prstGeom>
            <a:noFill/>
            <a:ln cap="flat" cmpd="sng" w="9525">
              <a:solidFill>
                <a:schemeClr val="dk2"/>
              </a:solidFill>
              <a:prstDash val="solid"/>
              <a:round/>
              <a:headEnd len="sm" w="sm" type="none"/>
              <a:tailEnd len="med" w="med" type="triangle"/>
            </a:ln>
          </p:spPr>
        </p:cxnSp>
        <p:cxnSp>
          <p:nvCxnSpPr>
            <p:cNvPr id="158" name="Google Shape;158;g112437800b3_0_51"/>
            <p:cNvCxnSpPr>
              <a:stCxn id="154" idx="1"/>
              <a:endCxn id="155" idx="3"/>
            </p:cNvCxnSpPr>
            <p:nvPr/>
          </p:nvCxnSpPr>
          <p:spPr>
            <a:xfrm flipH="1">
              <a:off x="5999654" y="5424002"/>
              <a:ext cx="1259100" cy="9300"/>
            </a:xfrm>
            <a:prstGeom prst="straightConnector1">
              <a:avLst/>
            </a:prstGeom>
            <a:noFill/>
            <a:ln cap="flat" cmpd="sng" w="9525">
              <a:solidFill>
                <a:schemeClr val="dk2"/>
              </a:solidFill>
              <a:prstDash val="solid"/>
              <a:round/>
              <a:headEnd len="sm" w="sm" type="none"/>
              <a:tailEnd len="med" w="med" type="triangle"/>
            </a:ln>
          </p:spPr>
        </p:cxnSp>
        <p:sp>
          <p:nvSpPr>
            <p:cNvPr id="159" name="Google Shape;159;g112437800b3_0_51"/>
            <p:cNvSpPr txBox="1"/>
            <p:nvPr/>
          </p:nvSpPr>
          <p:spPr>
            <a:xfrm>
              <a:off x="-28579" y="4491734"/>
              <a:ext cx="3561575"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none" cap="none" strike="noStrike">
                  <a:solidFill>
                    <a:srgbClr val="757070"/>
                  </a:solidFill>
                  <a:latin typeface="Arial"/>
                  <a:ea typeface="Arial"/>
                  <a:cs typeface="Arial"/>
                  <a:sym typeface="Arial"/>
                </a:rPr>
                <a:t>1. Create Dataset and Import images</a:t>
              </a:r>
              <a:endParaRPr/>
            </a:p>
          </p:txBody>
        </p:sp>
        <p:sp>
          <p:nvSpPr>
            <p:cNvPr id="160" name="Google Shape;160;g112437800b3_0_51"/>
            <p:cNvSpPr txBox="1"/>
            <p:nvPr/>
          </p:nvSpPr>
          <p:spPr>
            <a:xfrm>
              <a:off x="3318682" y="4499720"/>
              <a:ext cx="349086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none" cap="none" strike="noStrike">
                  <a:solidFill>
                    <a:srgbClr val="757070"/>
                  </a:solidFill>
                  <a:latin typeface="Arial"/>
                  <a:ea typeface="Arial"/>
                  <a:cs typeface="Arial"/>
                  <a:sym typeface="Arial"/>
                </a:rPr>
                <a:t>2. Annotate the instances for each image</a:t>
              </a:r>
              <a:endParaRPr/>
            </a:p>
          </p:txBody>
        </p:sp>
        <p:sp>
          <p:nvSpPr>
            <p:cNvPr id="161" name="Google Shape;161;g112437800b3_0_51"/>
            <p:cNvSpPr txBox="1"/>
            <p:nvPr/>
          </p:nvSpPr>
          <p:spPr>
            <a:xfrm>
              <a:off x="6863176" y="4379231"/>
              <a:ext cx="2479887" cy="30777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none" cap="none" strike="noStrike">
                  <a:solidFill>
                    <a:srgbClr val="757070"/>
                  </a:solidFill>
                  <a:latin typeface="Arial"/>
                  <a:ea typeface="Arial"/>
                  <a:cs typeface="Arial"/>
                  <a:sym typeface="Arial"/>
                </a:rPr>
                <a:t>3. Split the dataset</a:t>
              </a:r>
              <a:endParaRPr/>
            </a:p>
          </p:txBody>
        </p:sp>
        <p:sp>
          <p:nvSpPr>
            <p:cNvPr id="162" name="Google Shape;162;g112437800b3_0_51"/>
            <p:cNvSpPr txBox="1"/>
            <p:nvPr/>
          </p:nvSpPr>
          <p:spPr>
            <a:xfrm>
              <a:off x="6863176" y="5935667"/>
              <a:ext cx="2747543"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none" cap="none" strike="noStrike">
                  <a:solidFill>
                    <a:srgbClr val="757070"/>
                  </a:solidFill>
                  <a:latin typeface="Arial"/>
                  <a:ea typeface="Arial"/>
                  <a:cs typeface="Arial"/>
                  <a:sym typeface="Arial"/>
                </a:rPr>
                <a:t>4. Export in YOLOv5 txt format</a:t>
              </a:r>
              <a:endParaRPr/>
            </a:p>
          </p:txBody>
        </p:sp>
        <p:sp>
          <p:nvSpPr>
            <p:cNvPr id="163" name="Google Shape;163;g112437800b3_0_51"/>
            <p:cNvSpPr txBox="1"/>
            <p:nvPr/>
          </p:nvSpPr>
          <p:spPr>
            <a:xfrm>
              <a:off x="3322300" y="5966571"/>
              <a:ext cx="335237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none" cap="none" strike="noStrike">
                  <a:solidFill>
                    <a:srgbClr val="757070"/>
                  </a:solidFill>
                  <a:latin typeface="Arial"/>
                  <a:ea typeface="Arial"/>
                  <a:cs typeface="Arial"/>
                  <a:sym typeface="Arial"/>
                </a:rPr>
                <a:t>5. Obtain the private key to the dataset</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111a9098925_3_58"/>
          <p:cNvSpPr/>
          <p:nvPr/>
        </p:nvSpPr>
        <p:spPr>
          <a:xfrm>
            <a:off x="423995" y="2304244"/>
            <a:ext cx="8797200" cy="4923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200"/>
              </a:spcBef>
              <a:spcAft>
                <a:spcPts val="0"/>
              </a:spcAft>
              <a:buClr>
                <a:srgbClr val="000000"/>
              </a:buClr>
              <a:buSzPts val="1100"/>
              <a:buFont typeface="Arial"/>
              <a:buNone/>
            </a:pPr>
            <a:r>
              <a:rPr b="1" i="0" lang="en-US" sz="2000" u="none" cap="none" strike="noStrike">
                <a:solidFill>
                  <a:srgbClr val="0C0C0C"/>
                </a:solidFill>
                <a:latin typeface="Times New Roman"/>
                <a:ea typeface="Times New Roman"/>
                <a:cs typeface="Times New Roman"/>
                <a:sym typeface="Times New Roman"/>
              </a:rPr>
              <a:t>3.2. Modeling</a:t>
            </a:r>
            <a:endParaRPr b="1" i="0" sz="2000" u="none" cap="none" strike="noStrike">
              <a:solidFill>
                <a:srgbClr val="0C0C0C"/>
              </a:solidFill>
              <a:latin typeface="Times New Roman"/>
              <a:ea typeface="Times New Roman"/>
              <a:cs typeface="Times New Roman"/>
              <a:sym typeface="Times New Roman"/>
            </a:endParaRPr>
          </a:p>
          <a:p>
            <a:pPr indent="0" lvl="0" marL="0" marR="0" rtl="0" algn="l">
              <a:lnSpc>
                <a:spcPct val="115000"/>
              </a:lnSpc>
              <a:spcBef>
                <a:spcPts val="1200"/>
              </a:spcBef>
              <a:spcAft>
                <a:spcPts val="0"/>
              </a:spcAft>
              <a:buClr>
                <a:srgbClr val="000000"/>
              </a:buClr>
              <a:buSzPts val="1100"/>
              <a:buFont typeface="Arial"/>
              <a:buNone/>
            </a:pPr>
            <a:r>
              <a:rPr b="1" i="0" lang="en-US" sz="1600" u="none" cap="none" strike="noStrike">
                <a:solidFill>
                  <a:srgbClr val="0C0C0C"/>
                </a:solidFill>
                <a:latin typeface="Times New Roman"/>
                <a:ea typeface="Times New Roman"/>
                <a:cs typeface="Times New Roman"/>
                <a:sym typeface="Times New Roman"/>
              </a:rPr>
              <a:t>3.2.1. Results of the YOLOv5 Model Training &amp; Validation through Epochs</a:t>
            </a:r>
            <a:endParaRPr b="1" i="0" sz="1600" u="none" cap="none" strike="noStrike">
              <a:solidFill>
                <a:srgbClr val="0C0C0C"/>
              </a:solidFill>
              <a:latin typeface="Times New Roman"/>
              <a:ea typeface="Times New Roman"/>
              <a:cs typeface="Times New Roman"/>
              <a:sym typeface="Times New Roman"/>
            </a:endParaRPr>
          </a:p>
          <a:p>
            <a:pPr indent="0" lvl="0" marL="266700" marR="0" rtl="0" algn="l">
              <a:lnSpc>
                <a:spcPct val="115000"/>
              </a:lnSpc>
              <a:spcBef>
                <a:spcPts val="1200"/>
              </a:spcBef>
              <a:spcAft>
                <a:spcPts val="0"/>
              </a:spcAft>
              <a:buClr>
                <a:srgbClr val="000000"/>
              </a:buClr>
              <a:buSzPts val="1100"/>
              <a:buFont typeface="Arial"/>
              <a:buNone/>
            </a:pPr>
            <a:r>
              <a:t/>
            </a:r>
            <a:endParaRPr b="1" i="0" sz="3200" u="none" cap="none" strike="noStrike">
              <a:solidFill>
                <a:srgbClr val="0C0C0C"/>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3200"/>
              <a:buFont typeface="Arial"/>
              <a:buNone/>
            </a:pPr>
            <a:r>
              <a:t/>
            </a:r>
            <a:endParaRPr b="1" i="0" sz="3200" u="none" cap="none" strike="noStrike">
              <a:solidFill>
                <a:srgbClr val="0C0C0C"/>
              </a:solidFill>
              <a:latin typeface="Times New Roman"/>
              <a:ea typeface="Times New Roman"/>
              <a:cs typeface="Times New Roman"/>
              <a:sym typeface="Times New Roman"/>
            </a:endParaRPr>
          </a:p>
        </p:txBody>
      </p:sp>
      <p:sp>
        <p:nvSpPr>
          <p:cNvPr id="170" name="Google Shape;170;g111a9098925_3_58"/>
          <p:cNvSpPr txBox="1"/>
          <p:nvPr/>
        </p:nvSpPr>
        <p:spPr>
          <a:xfrm>
            <a:off x="424000" y="3113700"/>
            <a:ext cx="3962400" cy="3301500"/>
          </a:xfrm>
          <a:prstGeom prst="rect">
            <a:avLst/>
          </a:prstGeom>
          <a:noFill/>
          <a:ln>
            <a:noFill/>
          </a:ln>
        </p:spPr>
        <p:txBody>
          <a:bodyPr anchorCtr="0" anchor="t" bIns="91425" lIns="91425" spcFirstLastPara="1" rIns="91425" wrap="square" tIns="91425">
            <a:spAutoFit/>
          </a:bodyPr>
          <a:lstStyle/>
          <a:p>
            <a:pPr indent="-323850" lvl="0" marL="457200" marR="0" rtl="0" algn="just">
              <a:lnSpc>
                <a:spcPct val="115000"/>
              </a:lnSpc>
              <a:spcBef>
                <a:spcPts val="0"/>
              </a:spcBef>
              <a:spcAft>
                <a:spcPts val="0"/>
              </a:spcAft>
              <a:buClr>
                <a:srgbClr val="193EB0"/>
              </a:buClr>
              <a:buSzPts val="1500"/>
              <a:buFont typeface="Times New Roman"/>
              <a:buChar char="➢"/>
            </a:pPr>
            <a:r>
              <a:rPr b="0" i="0" lang="en-US" sz="1500" u="none" cap="none" strike="noStrike">
                <a:solidFill>
                  <a:srgbClr val="193EB0"/>
                </a:solidFill>
                <a:latin typeface="Times New Roman"/>
                <a:ea typeface="Times New Roman"/>
                <a:cs typeface="Times New Roman"/>
                <a:sym typeface="Times New Roman"/>
              </a:rPr>
              <a:t>Box loss denotes the performance of the algorithm with reference to the bounding box.</a:t>
            </a:r>
            <a:endParaRPr b="0" i="0" sz="1500" u="none" cap="none" strike="noStrike">
              <a:solidFill>
                <a:srgbClr val="193EB0"/>
              </a:solidFill>
              <a:latin typeface="Times New Roman"/>
              <a:ea typeface="Times New Roman"/>
              <a:cs typeface="Times New Roman"/>
              <a:sym typeface="Times New Roman"/>
            </a:endParaRPr>
          </a:p>
          <a:p>
            <a:pPr indent="-323850" lvl="0" marL="457200" marR="0" rtl="0" algn="just">
              <a:lnSpc>
                <a:spcPct val="115000"/>
              </a:lnSpc>
              <a:spcBef>
                <a:spcPts val="0"/>
              </a:spcBef>
              <a:spcAft>
                <a:spcPts val="0"/>
              </a:spcAft>
              <a:buClr>
                <a:srgbClr val="193EB0"/>
              </a:buClr>
              <a:buSzPts val="1500"/>
              <a:buFont typeface="Times New Roman"/>
              <a:buChar char="➢"/>
            </a:pPr>
            <a:r>
              <a:rPr b="0" i="0" lang="en-US" sz="1500" u="none" cap="none" strike="noStrike">
                <a:solidFill>
                  <a:srgbClr val="193EB0"/>
                </a:solidFill>
                <a:latin typeface="Times New Roman"/>
                <a:ea typeface="Times New Roman"/>
                <a:cs typeface="Times New Roman"/>
                <a:sym typeface="Times New Roman"/>
              </a:rPr>
              <a:t>The Objectness loss represents the probability that an instance exists in a proposed region of interest.</a:t>
            </a:r>
            <a:endParaRPr b="0" i="0" sz="1500" u="none" cap="none" strike="noStrike">
              <a:solidFill>
                <a:srgbClr val="193EB0"/>
              </a:solidFill>
              <a:latin typeface="Times New Roman"/>
              <a:ea typeface="Times New Roman"/>
              <a:cs typeface="Times New Roman"/>
              <a:sym typeface="Times New Roman"/>
            </a:endParaRPr>
          </a:p>
          <a:p>
            <a:pPr indent="-323850" lvl="0" marL="457200" marR="0" rtl="0" algn="just">
              <a:lnSpc>
                <a:spcPct val="115000"/>
              </a:lnSpc>
              <a:spcBef>
                <a:spcPts val="0"/>
              </a:spcBef>
              <a:spcAft>
                <a:spcPts val="0"/>
              </a:spcAft>
              <a:buClr>
                <a:srgbClr val="193EB0"/>
              </a:buClr>
              <a:buSzPts val="1500"/>
              <a:buFont typeface="Times New Roman"/>
              <a:buChar char="➢"/>
            </a:pPr>
            <a:r>
              <a:rPr b="0" i="0" lang="en-US" sz="1500" u="none" cap="none" strike="noStrike">
                <a:solidFill>
                  <a:srgbClr val="193EB0"/>
                </a:solidFill>
                <a:latin typeface="Times New Roman"/>
                <a:ea typeface="Times New Roman"/>
                <a:cs typeface="Times New Roman"/>
                <a:sym typeface="Times New Roman"/>
              </a:rPr>
              <a:t>The classiﬁcation loss gives knowledge of the algorithm predicting the right class of a given instance. </a:t>
            </a:r>
            <a:endParaRPr b="0" i="0" sz="1500" u="none" cap="none" strike="noStrike">
              <a:solidFill>
                <a:srgbClr val="193EB0"/>
              </a:solidFill>
              <a:latin typeface="Times New Roman"/>
              <a:ea typeface="Times New Roman"/>
              <a:cs typeface="Times New Roman"/>
              <a:sym typeface="Times New Roman"/>
            </a:endParaRPr>
          </a:p>
          <a:p>
            <a:pPr indent="0" lvl="0" marL="0" marR="0" rtl="0" algn="l">
              <a:lnSpc>
                <a:spcPct val="115000"/>
              </a:lnSpc>
              <a:spcBef>
                <a:spcPts val="0"/>
              </a:spcBef>
              <a:spcAft>
                <a:spcPts val="0"/>
              </a:spcAft>
              <a:buClr>
                <a:srgbClr val="000000"/>
              </a:buClr>
              <a:buSzPts val="1500"/>
              <a:buFont typeface="Arial"/>
              <a:buNone/>
            </a:pPr>
            <a:r>
              <a:t/>
            </a:r>
            <a:endParaRPr b="0" i="0" sz="1500" u="none" cap="none" strike="noStrike">
              <a:solidFill>
                <a:srgbClr val="193EB0"/>
              </a:solidFill>
              <a:latin typeface="Times New Roman"/>
              <a:ea typeface="Times New Roman"/>
              <a:cs typeface="Times New Roman"/>
              <a:sym typeface="Times New Roman"/>
            </a:endParaRPr>
          </a:p>
          <a:p>
            <a:pPr indent="0" lvl="0" marL="91440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193EB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193EB0"/>
              </a:solidFill>
              <a:latin typeface="Times New Roman"/>
              <a:ea typeface="Times New Roman"/>
              <a:cs typeface="Times New Roman"/>
              <a:sym typeface="Times New Roman"/>
            </a:endParaRPr>
          </a:p>
        </p:txBody>
      </p:sp>
      <p:sp>
        <p:nvSpPr>
          <p:cNvPr id="171" name="Google Shape;171;g111a9098925_3_58"/>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3.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Results</a:t>
            </a:r>
            <a:endParaRPr b="1" i="0" sz="3000" u="none" cap="none" strike="noStrike">
              <a:solidFill>
                <a:srgbClr val="F2F2F2"/>
              </a:solidFill>
              <a:latin typeface="Times New Roman"/>
              <a:ea typeface="Times New Roman"/>
              <a:cs typeface="Times New Roman"/>
              <a:sym typeface="Times New Roman"/>
            </a:endParaRPr>
          </a:p>
        </p:txBody>
      </p:sp>
      <p:pic>
        <p:nvPicPr>
          <p:cNvPr id="172" name="Google Shape;172;g111a9098925_3_58"/>
          <p:cNvPicPr preferRelativeResize="0"/>
          <p:nvPr/>
        </p:nvPicPr>
        <p:blipFill rotWithShape="1">
          <a:blip r:embed="rId3">
            <a:alphaModFix/>
          </a:blip>
          <a:srcRect b="0" l="0" r="0" t="0"/>
          <a:stretch/>
        </p:blipFill>
        <p:spPr>
          <a:xfrm>
            <a:off x="4483300" y="3175125"/>
            <a:ext cx="5084701" cy="2552700"/>
          </a:xfrm>
          <a:prstGeom prst="rect">
            <a:avLst/>
          </a:prstGeom>
          <a:noFill/>
          <a:ln>
            <a:noFill/>
          </a:ln>
        </p:spPr>
      </p:pic>
      <p:sp>
        <p:nvSpPr>
          <p:cNvPr id="173" name="Google Shape;173;g111a9098925_3_58"/>
          <p:cNvSpPr txBox="1"/>
          <p:nvPr/>
        </p:nvSpPr>
        <p:spPr>
          <a:xfrm>
            <a:off x="4603690" y="5762552"/>
            <a:ext cx="5109484"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1" lang="en-US" sz="1400" u="none" cap="none" strike="noStrike">
                <a:solidFill>
                  <a:srgbClr val="757070"/>
                </a:solidFill>
                <a:highlight>
                  <a:schemeClr val="lt1"/>
                </a:highlight>
                <a:latin typeface="Arial"/>
                <a:ea typeface="Arial"/>
                <a:cs typeface="Arial"/>
                <a:sym typeface="Arial"/>
              </a:rPr>
              <a:t>Model training and validation results</a:t>
            </a:r>
            <a:endParaRPr b="0" i="1" sz="1400" u="none" cap="none" strike="noStrike">
              <a:solidFill>
                <a:srgbClr val="757070"/>
              </a:solidFill>
              <a:highlight>
                <a:schemeClr val="lt1"/>
              </a:highlight>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111a9098925_5_0"/>
          <p:cNvSpPr/>
          <p:nvPr/>
        </p:nvSpPr>
        <p:spPr>
          <a:xfrm>
            <a:off x="294145" y="2332544"/>
            <a:ext cx="8797200" cy="492300"/>
          </a:xfrm>
          <a:prstGeom prst="rect">
            <a:avLst/>
          </a:prstGeom>
          <a:noFill/>
          <a:ln>
            <a:noFill/>
          </a:ln>
        </p:spPr>
        <p:txBody>
          <a:bodyPr anchorCtr="0" anchor="t" bIns="0" lIns="0" spcFirstLastPara="1" rIns="0" wrap="square" tIns="0">
            <a:noAutofit/>
          </a:bodyPr>
          <a:lstStyle/>
          <a:p>
            <a:pPr indent="0" lvl="0" marL="266700" marR="0" rtl="0" algn="l">
              <a:lnSpc>
                <a:spcPct val="115000"/>
              </a:lnSpc>
              <a:spcBef>
                <a:spcPts val="1200"/>
              </a:spcBef>
              <a:spcAft>
                <a:spcPts val="0"/>
              </a:spcAft>
              <a:buClr>
                <a:srgbClr val="000000"/>
              </a:buClr>
              <a:buSzPts val="1100"/>
              <a:buFont typeface="Arial"/>
              <a:buNone/>
            </a:pPr>
            <a:r>
              <a:rPr b="1" i="0" lang="en-US" sz="2000" u="none" cap="none" strike="noStrike">
                <a:solidFill>
                  <a:srgbClr val="0C0C0C"/>
                </a:solidFill>
                <a:latin typeface="Times New Roman"/>
                <a:ea typeface="Times New Roman"/>
                <a:cs typeface="Times New Roman"/>
                <a:sym typeface="Times New Roman"/>
              </a:rPr>
              <a:t>3.2. Modeling</a:t>
            </a:r>
            <a:endParaRPr b="1" i="0" sz="2000" u="none" cap="none" strike="noStrike">
              <a:solidFill>
                <a:srgbClr val="0C0C0C"/>
              </a:solidFill>
              <a:latin typeface="Times New Roman"/>
              <a:ea typeface="Times New Roman"/>
              <a:cs typeface="Times New Roman"/>
              <a:sym typeface="Times New Roman"/>
            </a:endParaRPr>
          </a:p>
          <a:p>
            <a:pPr indent="0" lvl="0" marL="266700" marR="0" rtl="0" algn="l">
              <a:lnSpc>
                <a:spcPct val="115000"/>
              </a:lnSpc>
              <a:spcBef>
                <a:spcPts val="1200"/>
              </a:spcBef>
              <a:spcAft>
                <a:spcPts val="0"/>
              </a:spcAft>
              <a:buClr>
                <a:srgbClr val="000000"/>
              </a:buClr>
              <a:buSzPts val="1100"/>
              <a:buFont typeface="Arial"/>
              <a:buNone/>
            </a:pPr>
            <a:r>
              <a:rPr b="1" i="0" lang="en-US" sz="1600" u="none" cap="none" strike="noStrike">
                <a:solidFill>
                  <a:srgbClr val="0C0C0C"/>
                </a:solidFill>
                <a:latin typeface="Times New Roman"/>
                <a:ea typeface="Times New Roman"/>
                <a:cs typeface="Times New Roman"/>
                <a:sym typeface="Times New Roman"/>
              </a:rPr>
              <a:t>3.2.2. PR Curve</a:t>
            </a:r>
            <a:endParaRPr b="1" i="0" sz="1600" u="none" cap="none" strike="noStrike">
              <a:solidFill>
                <a:srgbClr val="0C0C0C"/>
              </a:solidFill>
              <a:latin typeface="Times New Roman"/>
              <a:ea typeface="Times New Roman"/>
              <a:cs typeface="Times New Roman"/>
              <a:sym typeface="Times New Roman"/>
            </a:endParaRPr>
          </a:p>
          <a:p>
            <a:pPr indent="0" lvl="0" marL="266700" marR="0" rtl="0" algn="l">
              <a:lnSpc>
                <a:spcPct val="115000"/>
              </a:lnSpc>
              <a:spcBef>
                <a:spcPts val="1200"/>
              </a:spcBef>
              <a:spcAft>
                <a:spcPts val="0"/>
              </a:spcAft>
              <a:buClr>
                <a:srgbClr val="000000"/>
              </a:buClr>
              <a:buSzPts val="1100"/>
              <a:buFont typeface="Arial"/>
              <a:buNone/>
            </a:pPr>
            <a:r>
              <a:t/>
            </a:r>
            <a:endParaRPr b="1" i="0" sz="14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3200" u="none" cap="none" strike="noStrike">
              <a:solidFill>
                <a:srgbClr val="0C0C0C"/>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3200"/>
              <a:buFont typeface="Arial"/>
              <a:buNone/>
            </a:pPr>
            <a:r>
              <a:t/>
            </a:r>
            <a:endParaRPr b="1" i="0" sz="3200" u="none" cap="none" strike="noStrike">
              <a:solidFill>
                <a:srgbClr val="0C0C0C"/>
              </a:solidFill>
              <a:latin typeface="Times New Roman"/>
              <a:ea typeface="Times New Roman"/>
              <a:cs typeface="Times New Roman"/>
              <a:sym typeface="Times New Roman"/>
            </a:endParaRPr>
          </a:p>
        </p:txBody>
      </p:sp>
      <p:sp>
        <p:nvSpPr>
          <p:cNvPr id="180" name="Google Shape;180;g111a9098925_5_0"/>
          <p:cNvSpPr txBox="1"/>
          <p:nvPr/>
        </p:nvSpPr>
        <p:spPr>
          <a:xfrm>
            <a:off x="424000" y="3324175"/>
            <a:ext cx="3841800" cy="29829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chemeClr val="dk1"/>
              </a:buClr>
              <a:buSzPts val="1100"/>
              <a:buFont typeface="Arial"/>
              <a:buNone/>
            </a:pPr>
            <a:r>
              <a:rPr b="0" i="0" lang="en-US" sz="1700" u="none" cap="none" strike="noStrike">
                <a:solidFill>
                  <a:srgbClr val="193EB0"/>
                </a:solidFill>
                <a:latin typeface="Times New Roman"/>
                <a:ea typeface="Times New Roman"/>
                <a:cs typeface="Times New Roman"/>
                <a:sym typeface="Times New Roman"/>
              </a:rPr>
              <a:t>The best PR curve threshold is one that results in the precision and recall being closest to 1. Therefore, from the key, of the PR curve shown in the figure, it can be seen that the precision-recall threshold is fairly high for all of the classes.</a:t>
            </a:r>
            <a:endParaRPr b="0" i="0" sz="1700" u="none" cap="none" strike="noStrike">
              <a:solidFill>
                <a:srgbClr val="193EB0"/>
              </a:solidFill>
              <a:latin typeface="Times New Roman"/>
              <a:ea typeface="Times New Roman"/>
              <a:cs typeface="Times New Roman"/>
              <a:sym typeface="Times New Roman"/>
            </a:endParaRPr>
          </a:p>
          <a:p>
            <a:pPr indent="0" lvl="0" marL="0" marR="0" rtl="0" algn="just">
              <a:lnSpc>
                <a:spcPct val="115000"/>
              </a:lnSpc>
              <a:spcBef>
                <a:spcPts val="0"/>
              </a:spcBef>
              <a:spcAft>
                <a:spcPts val="0"/>
              </a:spcAft>
              <a:buClr>
                <a:srgbClr val="000000"/>
              </a:buClr>
              <a:buSzPts val="1500"/>
              <a:buFont typeface="Arial"/>
              <a:buNone/>
            </a:pPr>
            <a:r>
              <a:t/>
            </a:r>
            <a:endParaRPr b="0" i="0" sz="1500" u="none" cap="none" strike="noStrike">
              <a:solidFill>
                <a:srgbClr val="1155CC"/>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500"/>
              <a:buFont typeface="Arial"/>
              <a:buNone/>
            </a:pPr>
            <a:r>
              <a:t/>
            </a:r>
            <a:endParaRPr b="0" i="0" sz="1500" u="none" cap="none" strike="noStrike">
              <a:solidFill>
                <a:srgbClr val="1155CC"/>
              </a:solidFill>
              <a:latin typeface="Arial"/>
              <a:ea typeface="Arial"/>
              <a:cs typeface="Arial"/>
              <a:sym typeface="Arial"/>
            </a:endParaRPr>
          </a:p>
          <a:p>
            <a:pPr indent="0" lvl="0" marL="91440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1155CC"/>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1155CC"/>
              </a:solidFill>
              <a:latin typeface="Times New Roman"/>
              <a:ea typeface="Times New Roman"/>
              <a:cs typeface="Times New Roman"/>
              <a:sym typeface="Times New Roman"/>
            </a:endParaRPr>
          </a:p>
        </p:txBody>
      </p:sp>
      <p:sp>
        <p:nvSpPr>
          <p:cNvPr id="181" name="Google Shape;181;g111a9098925_5_0"/>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3.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Results</a:t>
            </a:r>
            <a:endParaRPr b="1" i="0" sz="3000" u="none" cap="none" strike="noStrike">
              <a:solidFill>
                <a:srgbClr val="F2F2F2"/>
              </a:solidFill>
              <a:latin typeface="Times New Roman"/>
              <a:ea typeface="Times New Roman"/>
              <a:cs typeface="Times New Roman"/>
              <a:sym typeface="Times New Roman"/>
            </a:endParaRPr>
          </a:p>
        </p:txBody>
      </p:sp>
      <p:pic>
        <p:nvPicPr>
          <p:cNvPr id="182" name="Google Shape;182;g111a9098925_5_0"/>
          <p:cNvPicPr preferRelativeResize="0"/>
          <p:nvPr/>
        </p:nvPicPr>
        <p:blipFill rotWithShape="1">
          <a:blip r:embed="rId3">
            <a:alphaModFix/>
          </a:blip>
          <a:srcRect b="0" l="0" r="0" t="0"/>
          <a:stretch/>
        </p:blipFill>
        <p:spPr>
          <a:xfrm>
            <a:off x="4381500" y="2574694"/>
            <a:ext cx="4962525" cy="3314700"/>
          </a:xfrm>
          <a:prstGeom prst="rect">
            <a:avLst/>
          </a:prstGeom>
          <a:noFill/>
          <a:ln>
            <a:noFill/>
          </a:ln>
        </p:spPr>
      </p:pic>
      <p:sp>
        <p:nvSpPr>
          <p:cNvPr id="183" name="Google Shape;183;g111a9098925_5_0"/>
          <p:cNvSpPr txBox="1"/>
          <p:nvPr/>
        </p:nvSpPr>
        <p:spPr>
          <a:xfrm>
            <a:off x="4786313" y="5800650"/>
            <a:ext cx="4699213"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1" lang="en-US" sz="1400" u="none" cap="none" strike="noStrike">
                <a:solidFill>
                  <a:srgbClr val="757070"/>
                </a:solidFill>
                <a:highlight>
                  <a:schemeClr val="lt1"/>
                </a:highlight>
                <a:latin typeface="Arial"/>
                <a:ea typeface="Arial"/>
                <a:cs typeface="Arial"/>
                <a:sym typeface="Arial"/>
              </a:rPr>
              <a:t>PR Curve</a:t>
            </a:r>
            <a:endParaRPr b="0" i="1" sz="1400" u="none" cap="none" strike="noStrike">
              <a:solidFill>
                <a:srgbClr val="757070"/>
              </a:solidFill>
              <a:highlight>
                <a:schemeClr val="lt1"/>
              </a:highlight>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111a9098925_5_11"/>
          <p:cNvSpPr/>
          <p:nvPr/>
        </p:nvSpPr>
        <p:spPr>
          <a:xfrm>
            <a:off x="294145" y="2332544"/>
            <a:ext cx="8797200" cy="492300"/>
          </a:xfrm>
          <a:prstGeom prst="rect">
            <a:avLst/>
          </a:prstGeom>
          <a:noFill/>
          <a:ln>
            <a:noFill/>
          </a:ln>
        </p:spPr>
        <p:txBody>
          <a:bodyPr anchorCtr="0" anchor="t" bIns="0" lIns="0" spcFirstLastPara="1" rIns="0" wrap="square" tIns="0">
            <a:noAutofit/>
          </a:bodyPr>
          <a:lstStyle/>
          <a:p>
            <a:pPr indent="0" lvl="0" marL="266700" marR="0" rtl="0" algn="l">
              <a:lnSpc>
                <a:spcPct val="115000"/>
              </a:lnSpc>
              <a:spcBef>
                <a:spcPts val="1200"/>
              </a:spcBef>
              <a:spcAft>
                <a:spcPts val="0"/>
              </a:spcAft>
              <a:buClr>
                <a:srgbClr val="000000"/>
              </a:buClr>
              <a:buSzPts val="1100"/>
              <a:buFont typeface="Arial"/>
              <a:buNone/>
            </a:pPr>
            <a:r>
              <a:rPr b="1" i="0" lang="en-US" sz="2000" u="none" cap="none" strike="noStrike">
                <a:solidFill>
                  <a:srgbClr val="0C0C0C"/>
                </a:solidFill>
                <a:latin typeface="Times New Roman"/>
                <a:ea typeface="Times New Roman"/>
                <a:cs typeface="Times New Roman"/>
                <a:sym typeface="Times New Roman"/>
              </a:rPr>
              <a:t>3.2. Modeling</a:t>
            </a:r>
            <a:endParaRPr b="1" i="0" sz="2000" u="none" cap="none" strike="noStrike">
              <a:solidFill>
                <a:srgbClr val="0C0C0C"/>
              </a:solidFill>
              <a:latin typeface="Times New Roman"/>
              <a:ea typeface="Times New Roman"/>
              <a:cs typeface="Times New Roman"/>
              <a:sym typeface="Times New Roman"/>
            </a:endParaRPr>
          </a:p>
          <a:p>
            <a:pPr indent="0" lvl="0" marL="266700" marR="0" rtl="0" algn="l">
              <a:lnSpc>
                <a:spcPct val="115000"/>
              </a:lnSpc>
              <a:spcBef>
                <a:spcPts val="1200"/>
              </a:spcBef>
              <a:spcAft>
                <a:spcPts val="0"/>
              </a:spcAft>
              <a:buClr>
                <a:srgbClr val="000000"/>
              </a:buClr>
              <a:buSzPts val="1100"/>
              <a:buFont typeface="Arial"/>
              <a:buNone/>
            </a:pPr>
            <a:r>
              <a:rPr b="1" i="0" lang="en-US" sz="1600" u="none" cap="none" strike="noStrike">
                <a:solidFill>
                  <a:srgbClr val="0C0C0C"/>
                </a:solidFill>
                <a:latin typeface="Times New Roman"/>
                <a:ea typeface="Times New Roman"/>
                <a:cs typeface="Times New Roman"/>
                <a:sym typeface="Times New Roman"/>
              </a:rPr>
              <a:t>3.2.3. Confusion Matrix</a:t>
            </a:r>
            <a:endParaRPr b="1" i="0" sz="1600" u="none" cap="none" strike="noStrike">
              <a:solidFill>
                <a:srgbClr val="0C0C0C"/>
              </a:solidFill>
              <a:latin typeface="Times New Roman"/>
              <a:ea typeface="Times New Roman"/>
              <a:cs typeface="Times New Roman"/>
              <a:sym typeface="Times New Roman"/>
            </a:endParaRPr>
          </a:p>
          <a:p>
            <a:pPr indent="0" lvl="0" marL="266700" marR="0" rtl="0" algn="l">
              <a:lnSpc>
                <a:spcPct val="115000"/>
              </a:lnSpc>
              <a:spcBef>
                <a:spcPts val="1200"/>
              </a:spcBef>
              <a:spcAft>
                <a:spcPts val="0"/>
              </a:spcAft>
              <a:buClr>
                <a:srgbClr val="000000"/>
              </a:buClr>
              <a:buSzPts val="1100"/>
              <a:buFont typeface="Arial"/>
              <a:buNone/>
            </a:pPr>
            <a:r>
              <a:t/>
            </a:r>
            <a:endParaRPr b="1" i="0" sz="14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14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3200" u="none" cap="none" strike="noStrike">
              <a:solidFill>
                <a:srgbClr val="0C0C0C"/>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3200"/>
              <a:buFont typeface="Arial"/>
              <a:buNone/>
            </a:pPr>
            <a:r>
              <a:t/>
            </a:r>
            <a:endParaRPr b="1" i="0" sz="3200" u="none" cap="none" strike="noStrike">
              <a:solidFill>
                <a:srgbClr val="0C0C0C"/>
              </a:solidFill>
              <a:latin typeface="Times New Roman"/>
              <a:ea typeface="Times New Roman"/>
              <a:cs typeface="Times New Roman"/>
              <a:sym typeface="Times New Roman"/>
            </a:endParaRPr>
          </a:p>
        </p:txBody>
      </p:sp>
      <p:sp>
        <p:nvSpPr>
          <p:cNvPr id="190" name="Google Shape;190;g111a9098925_5_11"/>
          <p:cNvSpPr txBox="1"/>
          <p:nvPr/>
        </p:nvSpPr>
        <p:spPr>
          <a:xfrm>
            <a:off x="424000" y="3121975"/>
            <a:ext cx="3841800" cy="41514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700"/>
              <a:buFont typeface="Arial"/>
              <a:buNone/>
            </a:pPr>
            <a:r>
              <a:rPr b="0" i="0" lang="en-US" sz="1700" u="none" cap="none" strike="noStrike">
                <a:solidFill>
                  <a:srgbClr val="193EB0"/>
                </a:solidFill>
                <a:latin typeface="Times New Roman"/>
                <a:ea typeface="Times New Roman"/>
                <a:cs typeface="Times New Roman"/>
                <a:sym typeface="Times New Roman"/>
              </a:rPr>
              <a:t>A confusion matrix is used to evaluate the performance of a classification model. The figure above depicts that the true positive rate is high (0.92 for mask weared incorrect, 0.90 for with mask and 0.79 for without mask) for all three classes. This rate defines the proportion of the predicted classes that were actually those classes.</a:t>
            </a:r>
            <a:endParaRPr b="0" i="0" sz="1700" u="none" cap="none" strike="noStrike">
              <a:solidFill>
                <a:srgbClr val="193EB0"/>
              </a:solidFill>
              <a:latin typeface="Times New Roman"/>
              <a:ea typeface="Times New Roman"/>
              <a:cs typeface="Times New Roman"/>
              <a:sym typeface="Times New Roman"/>
            </a:endParaRPr>
          </a:p>
          <a:p>
            <a:pPr indent="0" lvl="0" marL="0" marR="0" rtl="0" algn="just">
              <a:lnSpc>
                <a:spcPct val="115000"/>
              </a:lnSpc>
              <a:spcBef>
                <a:spcPts val="0"/>
              </a:spcBef>
              <a:spcAft>
                <a:spcPts val="0"/>
              </a:spcAft>
              <a:buClr>
                <a:srgbClr val="000000"/>
              </a:buClr>
              <a:buSzPts val="1500"/>
              <a:buFont typeface="Arial"/>
              <a:buNone/>
            </a:pPr>
            <a:r>
              <a:t/>
            </a:r>
            <a:endParaRPr b="0" i="0" sz="1500" u="none" cap="none" strike="noStrike">
              <a:solidFill>
                <a:srgbClr val="1155CC"/>
              </a:solidFill>
              <a:latin typeface="Arial"/>
              <a:ea typeface="Arial"/>
              <a:cs typeface="Arial"/>
              <a:sym typeface="Arial"/>
            </a:endParaRPr>
          </a:p>
          <a:p>
            <a:pPr indent="0" lvl="0" marL="0" marR="0" rtl="0" algn="just">
              <a:lnSpc>
                <a:spcPct val="115000"/>
              </a:lnSpc>
              <a:spcBef>
                <a:spcPts val="0"/>
              </a:spcBef>
              <a:spcAft>
                <a:spcPts val="0"/>
              </a:spcAft>
              <a:buClr>
                <a:srgbClr val="000000"/>
              </a:buClr>
              <a:buSzPts val="1500"/>
              <a:buFont typeface="Arial"/>
              <a:buNone/>
            </a:pPr>
            <a:r>
              <a:t/>
            </a:r>
            <a:endParaRPr b="0" i="0" sz="1500" u="none" cap="none" strike="noStrike">
              <a:solidFill>
                <a:srgbClr val="1155CC"/>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500"/>
              <a:buFont typeface="Arial"/>
              <a:buNone/>
            </a:pPr>
            <a:r>
              <a:t/>
            </a:r>
            <a:endParaRPr b="0" i="0" sz="1500" u="none" cap="none" strike="noStrike">
              <a:solidFill>
                <a:srgbClr val="1155CC"/>
              </a:solidFill>
              <a:latin typeface="Arial"/>
              <a:ea typeface="Arial"/>
              <a:cs typeface="Arial"/>
              <a:sym typeface="Arial"/>
            </a:endParaRPr>
          </a:p>
          <a:p>
            <a:pPr indent="0" lvl="0" marL="91440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1155CC"/>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1155CC"/>
              </a:solidFill>
              <a:latin typeface="Times New Roman"/>
              <a:ea typeface="Times New Roman"/>
              <a:cs typeface="Times New Roman"/>
              <a:sym typeface="Times New Roman"/>
            </a:endParaRPr>
          </a:p>
        </p:txBody>
      </p:sp>
      <p:sp>
        <p:nvSpPr>
          <p:cNvPr id="191" name="Google Shape;191;g111a9098925_5_11"/>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3.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Results</a:t>
            </a:r>
            <a:endParaRPr b="1" i="0" sz="3000" u="none" cap="none" strike="noStrike">
              <a:solidFill>
                <a:srgbClr val="F2F2F2"/>
              </a:solidFill>
              <a:latin typeface="Times New Roman"/>
              <a:ea typeface="Times New Roman"/>
              <a:cs typeface="Times New Roman"/>
              <a:sym typeface="Times New Roman"/>
            </a:endParaRPr>
          </a:p>
        </p:txBody>
      </p:sp>
      <p:pic>
        <p:nvPicPr>
          <p:cNvPr id="192" name="Google Shape;192;g111a9098925_5_11"/>
          <p:cNvPicPr preferRelativeResize="0"/>
          <p:nvPr/>
        </p:nvPicPr>
        <p:blipFill rotWithShape="1">
          <a:blip r:embed="rId3">
            <a:alphaModFix/>
          </a:blip>
          <a:srcRect b="0" l="0" r="0" t="0"/>
          <a:stretch/>
        </p:blipFill>
        <p:spPr>
          <a:xfrm>
            <a:off x="4519300" y="2254125"/>
            <a:ext cx="4461825" cy="3806775"/>
          </a:xfrm>
          <a:prstGeom prst="rect">
            <a:avLst/>
          </a:prstGeom>
          <a:noFill/>
          <a:ln>
            <a:noFill/>
          </a:ln>
        </p:spPr>
      </p:pic>
      <p:sp>
        <p:nvSpPr>
          <p:cNvPr id="193" name="Google Shape;193;g111a9098925_5_11"/>
          <p:cNvSpPr txBox="1"/>
          <p:nvPr/>
        </p:nvSpPr>
        <p:spPr>
          <a:xfrm>
            <a:off x="5332260" y="5876850"/>
            <a:ext cx="3591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1" lang="en-US" sz="1400" u="none" cap="none" strike="noStrike">
                <a:solidFill>
                  <a:srgbClr val="757070"/>
                </a:solidFill>
                <a:highlight>
                  <a:schemeClr val="lt1"/>
                </a:highlight>
                <a:latin typeface="Arial"/>
                <a:ea typeface="Arial"/>
                <a:cs typeface="Arial"/>
                <a:sym typeface="Arial"/>
              </a:rPr>
              <a:t>Confusion Matrix</a:t>
            </a:r>
            <a:endParaRPr b="0" i="1" sz="1400" u="none" cap="none" strike="noStrike">
              <a:solidFill>
                <a:srgbClr val="757070"/>
              </a:solidFill>
              <a:highlight>
                <a:schemeClr val="lt1"/>
              </a:highlight>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111a9098925_5_22"/>
          <p:cNvSpPr/>
          <p:nvPr/>
        </p:nvSpPr>
        <p:spPr>
          <a:xfrm>
            <a:off x="213445" y="2037069"/>
            <a:ext cx="8797200" cy="4923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200"/>
              </a:spcBef>
              <a:spcAft>
                <a:spcPts val="0"/>
              </a:spcAft>
              <a:buClr>
                <a:srgbClr val="000000"/>
              </a:buClr>
              <a:buSzPts val="1100"/>
              <a:buFont typeface="Arial"/>
              <a:buNone/>
            </a:pPr>
            <a:r>
              <a:rPr b="1" i="0" lang="en-US" sz="2000" u="none" cap="none" strike="noStrike">
                <a:solidFill>
                  <a:srgbClr val="0C0C0C"/>
                </a:solidFill>
                <a:latin typeface="Times New Roman"/>
                <a:ea typeface="Times New Roman"/>
                <a:cs typeface="Times New Roman"/>
                <a:sym typeface="Times New Roman"/>
              </a:rPr>
              <a:t>3.3. Final Product</a:t>
            </a:r>
            <a:endParaRPr b="1" i="0" sz="2000" u="none" cap="none" strike="noStrike">
              <a:solidFill>
                <a:srgbClr val="0C0C0C"/>
              </a:solidFill>
              <a:latin typeface="Times New Roman"/>
              <a:ea typeface="Times New Roman"/>
              <a:cs typeface="Times New Roman"/>
              <a:sym typeface="Times New Roman"/>
            </a:endParaRPr>
          </a:p>
          <a:p>
            <a:pPr indent="0" lvl="0" marL="266700" marR="0" rtl="0" algn="l">
              <a:lnSpc>
                <a:spcPct val="115000"/>
              </a:lnSpc>
              <a:spcBef>
                <a:spcPts val="1200"/>
              </a:spcBef>
              <a:spcAft>
                <a:spcPts val="0"/>
              </a:spcAft>
              <a:buClr>
                <a:srgbClr val="000000"/>
              </a:buClr>
              <a:buSzPts val="1100"/>
              <a:buFont typeface="Arial"/>
              <a:buNone/>
            </a:pPr>
            <a:r>
              <a:t/>
            </a:r>
            <a:endParaRPr b="1" i="0" sz="14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14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3200" u="none" cap="none" strike="noStrike">
              <a:solidFill>
                <a:srgbClr val="0C0C0C"/>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3200"/>
              <a:buFont typeface="Arial"/>
              <a:buNone/>
            </a:pPr>
            <a:r>
              <a:t/>
            </a:r>
            <a:endParaRPr b="1" i="0" sz="3200" u="none" cap="none" strike="noStrike">
              <a:solidFill>
                <a:srgbClr val="0C0C0C"/>
              </a:solidFill>
              <a:latin typeface="Times New Roman"/>
              <a:ea typeface="Times New Roman"/>
              <a:cs typeface="Times New Roman"/>
              <a:sym typeface="Times New Roman"/>
            </a:endParaRPr>
          </a:p>
        </p:txBody>
      </p:sp>
      <p:pic>
        <p:nvPicPr>
          <p:cNvPr id="200" name="Google Shape;200;g111a9098925_5_22"/>
          <p:cNvPicPr preferRelativeResize="0"/>
          <p:nvPr/>
        </p:nvPicPr>
        <p:blipFill>
          <a:blip r:embed="rId3">
            <a:alphaModFix/>
          </a:blip>
          <a:stretch>
            <a:fillRect/>
          </a:stretch>
        </p:blipFill>
        <p:spPr>
          <a:xfrm>
            <a:off x="4977002" y="5811748"/>
            <a:ext cx="4264199" cy="492300"/>
          </a:xfrm>
          <a:prstGeom prst="rect">
            <a:avLst/>
          </a:prstGeom>
          <a:noFill/>
          <a:ln>
            <a:noFill/>
          </a:ln>
        </p:spPr>
      </p:pic>
      <p:sp>
        <p:nvSpPr>
          <p:cNvPr id="201" name="Google Shape;201;g111a9098925_5_22"/>
          <p:cNvSpPr txBox="1"/>
          <p:nvPr/>
        </p:nvSpPr>
        <p:spPr>
          <a:xfrm>
            <a:off x="322300" y="2434425"/>
            <a:ext cx="3841800" cy="18471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700"/>
              <a:buFont typeface="Arial"/>
              <a:buNone/>
            </a:pPr>
            <a:r>
              <a:rPr b="0" i="0" lang="en-US" sz="1600" u="none" cap="none" strike="noStrike">
                <a:solidFill>
                  <a:srgbClr val="193EB0"/>
                </a:solidFill>
                <a:latin typeface="Times New Roman"/>
                <a:ea typeface="Times New Roman"/>
                <a:cs typeface="Times New Roman"/>
                <a:sym typeface="Times New Roman"/>
              </a:rPr>
              <a:t>It is essential to test the classifier with images outside from the dataset that was used to train, test and validate the model. The image shows that this classifier has correctly identified the target class for each instance with a fairly high confidence.</a:t>
            </a:r>
            <a:endParaRPr b="0" i="0" sz="1500" u="none" cap="none" strike="noStrike">
              <a:solidFill>
                <a:srgbClr val="1155CC"/>
              </a:solidFill>
              <a:latin typeface="Times New Roman"/>
              <a:ea typeface="Times New Roman"/>
              <a:cs typeface="Times New Roman"/>
              <a:sym typeface="Times New Roman"/>
            </a:endParaRPr>
          </a:p>
        </p:txBody>
      </p:sp>
      <p:pic>
        <p:nvPicPr>
          <p:cNvPr id="202" name="Google Shape;202;g111a9098925_5_22"/>
          <p:cNvPicPr preferRelativeResize="0"/>
          <p:nvPr/>
        </p:nvPicPr>
        <p:blipFill rotWithShape="1">
          <a:blip r:embed="rId4">
            <a:alphaModFix/>
          </a:blip>
          <a:srcRect b="0" l="0" r="0" t="0"/>
          <a:stretch/>
        </p:blipFill>
        <p:spPr>
          <a:xfrm>
            <a:off x="558800" y="4281525"/>
            <a:ext cx="2352384" cy="1945375"/>
          </a:xfrm>
          <a:prstGeom prst="rect">
            <a:avLst/>
          </a:prstGeom>
          <a:noFill/>
          <a:ln>
            <a:noFill/>
          </a:ln>
        </p:spPr>
      </p:pic>
      <p:sp>
        <p:nvSpPr>
          <p:cNvPr id="203" name="Google Shape;203;g111a9098925_5_22"/>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3.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Results</a:t>
            </a:r>
            <a:endParaRPr b="1" i="0" sz="3000" u="none" cap="none" strike="noStrike">
              <a:solidFill>
                <a:srgbClr val="F2F2F2"/>
              </a:solidFill>
              <a:latin typeface="Times New Roman"/>
              <a:ea typeface="Times New Roman"/>
              <a:cs typeface="Times New Roman"/>
              <a:sym typeface="Times New Roman"/>
            </a:endParaRPr>
          </a:p>
        </p:txBody>
      </p:sp>
      <p:pic>
        <p:nvPicPr>
          <p:cNvPr id="204" name="Google Shape;204;g111a9098925_5_22" title="Project_02-05_Full HD 1080p_MEDIUM_FR30_(1).mp4">
            <a:hlinkClick r:id="rId5"/>
          </p:cNvPr>
          <p:cNvPicPr preferRelativeResize="0"/>
          <p:nvPr/>
        </p:nvPicPr>
        <p:blipFill>
          <a:blip r:embed="rId6">
            <a:alphaModFix/>
          </a:blip>
          <a:stretch>
            <a:fillRect/>
          </a:stretch>
        </p:blipFill>
        <p:spPr>
          <a:xfrm>
            <a:off x="4548200" y="2434426"/>
            <a:ext cx="4624900" cy="3468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112437800b3_0_19"/>
          <p:cNvSpPr/>
          <p:nvPr/>
        </p:nvSpPr>
        <p:spPr>
          <a:xfrm>
            <a:off x="322295" y="2332544"/>
            <a:ext cx="8797200" cy="4923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200"/>
              </a:spcBef>
              <a:spcAft>
                <a:spcPts val="0"/>
              </a:spcAft>
              <a:buClr>
                <a:srgbClr val="000000"/>
              </a:buClr>
              <a:buSzPts val="1100"/>
              <a:buFont typeface="Arial"/>
              <a:buNone/>
            </a:pPr>
            <a:r>
              <a:rPr b="1" i="0" lang="en-US" sz="2000" u="none" cap="none" strike="noStrike">
                <a:solidFill>
                  <a:srgbClr val="0C0C0C"/>
                </a:solidFill>
                <a:latin typeface="Times New Roman"/>
                <a:ea typeface="Times New Roman"/>
                <a:cs typeface="Times New Roman"/>
                <a:sym typeface="Times New Roman"/>
              </a:rPr>
              <a:t>4.1. Accomplishments &amp; Benefits</a:t>
            </a:r>
            <a:endParaRPr b="1" i="0" sz="2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200"/>
              </a:spcBef>
              <a:spcAft>
                <a:spcPts val="0"/>
              </a:spcAft>
              <a:buClr>
                <a:srgbClr val="000000"/>
              </a:buClr>
              <a:buSzPts val="1100"/>
              <a:buFont typeface="Arial"/>
              <a:buNone/>
            </a:pPr>
            <a:r>
              <a:t/>
            </a:r>
            <a:endParaRPr b="1" i="0" sz="20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14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14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3200" u="none" cap="none" strike="noStrike">
              <a:solidFill>
                <a:srgbClr val="0C0C0C"/>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3200"/>
              <a:buFont typeface="Arial"/>
              <a:buNone/>
            </a:pPr>
            <a:r>
              <a:t/>
            </a:r>
            <a:endParaRPr b="1" i="0" sz="3200" u="none" cap="none" strike="noStrike">
              <a:solidFill>
                <a:srgbClr val="0C0C0C"/>
              </a:solidFill>
              <a:latin typeface="Times New Roman"/>
              <a:ea typeface="Times New Roman"/>
              <a:cs typeface="Times New Roman"/>
              <a:sym typeface="Times New Roman"/>
            </a:endParaRPr>
          </a:p>
        </p:txBody>
      </p:sp>
      <p:sp>
        <p:nvSpPr>
          <p:cNvPr id="211" name="Google Shape;211;g112437800b3_0_19"/>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4.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Conclusion</a:t>
            </a:r>
            <a:endParaRPr b="1" i="0" sz="3000" u="none" cap="none" strike="noStrike">
              <a:solidFill>
                <a:srgbClr val="F2F2F2"/>
              </a:solidFill>
              <a:latin typeface="Times New Roman"/>
              <a:ea typeface="Times New Roman"/>
              <a:cs typeface="Times New Roman"/>
              <a:sym typeface="Times New Roman"/>
            </a:endParaRPr>
          </a:p>
        </p:txBody>
      </p:sp>
      <p:sp>
        <p:nvSpPr>
          <p:cNvPr id="212" name="Google Shape;212;g112437800b3_0_19"/>
          <p:cNvSpPr/>
          <p:nvPr/>
        </p:nvSpPr>
        <p:spPr>
          <a:xfrm>
            <a:off x="558800" y="2824850"/>
            <a:ext cx="8785200" cy="2370000"/>
          </a:xfrm>
          <a:prstGeom prst="rect">
            <a:avLst/>
          </a:prstGeom>
          <a:noFill/>
          <a:ln>
            <a:noFill/>
          </a:ln>
        </p:spPr>
        <p:txBody>
          <a:bodyPr anchorCtr="0" anchor="t" bIns="72000" lIns="0" spcFirstLastPara="1" rIns="144000" wrap="square" tIns="72000">
            <a:noAutofit/>
          </a:bodyPr>
          <a:lstStyle/>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Attained an accuracy of 85 % on detecting the correct wear of masks</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Most models detect either with face mask or without face mask but this model detects incorrectly worn mask as well.</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Easy and cheap to implement</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Can be used at entrances of various public places like hospitals, offices, schools etc </a:t>
            </a:r>
            <a:endParaRPr b="0" i="0" sz="1700" u="none" cap="none" strike="noStrike">
              <a:solidFill>
                <a:srgbClr val="193EB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93EB0"/>
              </a:solidFill>
              <a:latin typeface="Arial"/>
              <a:ea typeface="Arial"/>
              <a:cs typeface="Arial"/>
              <a:sym typeface="Arial"/>
            </a:endParaRPr>
          </a:p>
          <a:p>
            <a:pPr indent="0" lvl="0" marL="9144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93EB0"/>
              </a:solidFill>
              <a:latin typeface="Arial"/>
              <a:ea typeface="Arial"/>
              <a:cs typeface="Arial"/>
              <a:sym typeface="Arial"/>
            </a:endParaRPr>
          </a:p>
        </p:txBody>
      </p:sp>
      <p:pic>
        <p:nvPicPr>
          <p:cNvPr id="213" name="Google Shape;213;g112437800b3_0_19"/>
          <p:cNvPicPr preferRelativeResize="0"/>
          <p:nvPr/>
        </p:nvPicPr>
        <p:blipFill rotWithShape="1">
          <a:blip r:embed="rId3">
            <a:alphaModFix/>
          </a:blip>
          <a:srcRect b="2970" l="-2960" r="2960" t="-2970"/>
          <a:stretch/>
        </p:blipFill>
        <p:spPr>
          <a:xfrm>
            <a:off x="839575" y="4335425"/>
            <a:ext cx="2419123" cy="1722475"/>
          </a:xfrm>
          <a:prstGeom prst="rect">
            <a:avLst/>
          </a:prstGeom>
          <a:noFill/>
          <a:ln>
            <a:noFill/>
          </a:ln>
        </p:spPr>
      </p:pic>
      <p:pic>
        <p:nvPicPr>
          <p:cNvPr id="214" name="Google Shape;214;g112437800b3_0_19"/>
          <p:cNvPicPr preferRelativeResize="0"/>
          <p:nvPr/>
        </p:nvPicPr>
        <p:blipFill rotWithShape="1">
          <a:blip r:embed="rId4">
            <a:alphaModFix/>
          </a:blip>
          <a:srcRect b="0" l="0" r="0" t="0"/>
          <a:stretch/>
        </p:blipFill>
        <p:spPr>
          <a:xfrm>
            <a:off x="3414825" y="4401575"/>
            <a:ext cx="2944627" cy="1656326"/>
          </a:xfrm>
          <a:prstGeom prst="rect">
            <a:avLst/>
          </a:prstGeom>
          <a:noFill/>
          <a:ln>
            <a:noFill/>
          </a:ln>
        </p:spPr>
      </p:pic>
      <p:pic>
        <p:nvPicPr>
          <p:cNvPr id="215" name="Google Shape;215;g112437800b3_0_19"/>
          <p:cNvPicPr preferRelativeResize="0"/>
          <p:nvPr/>
        </p:nvPicPr>
        <p:blipFill rotWithShape="1">
          <a:blip r:embed="rId5">
            <a:alphaModFix/>
          </a:blip>
          <a:srcRect b="0" l="0" r="0" t="0"/>
          <a:stretch/>
        </p:blipFill>
        <p:spPr>
          <a:xfrm>
            <a:off x="6515575" y="4401575"/>
            <a:ext cx="2944625" cy="165635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112437800b3_0_30"/>
          <p:cNvSpPr/>
          <p:nvPr/>
        </p:nvSpPr>
        <p:spPr>
          <a:xfrm>
            <a:off x="322295" y="2305119"/>
            <a:ext cx="8797200" cy="4923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200"/>
              </a:spcBef>
              <a:spcAft>
                <a:spcPts val="0"/>
              </a:spcAft>
              <a:buClr>
                <a:srgbClr val="000000"/>
              </a:buClr>
              <a:buSzPts val="1100"/>
              <a:buFont typeface="Arial"/>
              <a:buNone/>
            </a:pPr>
            <a:r>
              <a:rPr b="1" i="0" lang="en-US" sz="2000" u="none" cap="none" strike="noStrike">
                <a:solidFill>
                  <a:srgbClr val="0C0C0C"/>
                </a:solidFill>
                <a:latin typeface="Times New Roman"/>
                <a:ea typeface="Times New Roman"/>
                <a:cs typeface="Times New Roman"/>
                <a:sym typeface="Times New Roman"/>
              </a:rPr>
              <a:t>4.2. Future Improvements</a:t>
            </a:r>
            <a:endParaRPr b="1" i="0" sz="2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200"/>
              </a:spcBef>
              <a:spcAft>
                <a:spcPts val="0"/>
              </a:spcAft>
              <a:buClr>
                <a:srgbClr val="000000"/>
              </a:buClr>
              <a:buSzPts val="1100"/>
              <a:buFont typeface="Arial"/>
              <a:buNone/>
            </a:pPr>
            <a:r>
              <a:t/>
            </a:r>
            <a:endParaRPr b="1" i="0" sz="2000" u="none" cap="none" strike="noStrike">
              <a:solidFill>
                <a:srgbClr val="0C0C0C"/>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t/>
            </a:r>
            <a:endParaRPr b="1" i="0" sz="20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14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1400" u="none" cap="none" strike="noStrike">
              <a:solidFill>
                <a:srgbClr val="0C0C0C"/>
              </a:solidFill>
              <a:latin typeface="Arial"/>
              <a:ea typeface="Arial"/>
              <a:cs typeface="Arial"/>
              <a:sym typeface="Arial"/>
            </a:endParaRPr>
          </a:p>
          <a:p>
            <a:pPr indent="0" lvl="0" marL="266700" marR="0" rtl="0" algn="l">
              <a:lnSpc>
                <a:spcPct val="115000"/>
              </a:lnSpc>
              <a:spcBef>
                <a:spcPts val="1200"/>
              </a:spcBef>
              <a:spcAft>
                <a:spcPts val="0"/>
              </a:spcAft>
              <a:buClr>
                <a:srgbClr val="000000"/>
              </a:buClr>
              <a:buSzPts val="1100"/>
              <a:buFont typeface="Arial"/>
              <a:buNone/>
            </a:pPr>
            <a:r>
              <a:t/>
            </a:r>
            <a:endParaRPr b="1" i="0" sz="3200" u="none" cap="none" strike="noStrike">
              <a:solidFill>
                <a:srgbClr val="0C0C0C"/>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3200"/>
              <a:buFont typeface="Arial"/>
              <a:buNone/>
            </a:pPr>
            <a:r>
              <a:t/>
            </a:r>
            <a:endParaRPr b="1" i="0" sz="3200" u="none" cap="none" strike="noStrike">
              <a:solidFill>
                <a:srgbClr val="0C0C0C"/>
              </a:solidFill>
              <a:latin typeface="Times New Roman"/>
              <a:ea typeface="Times New Roman"/>
              <a:cs typeface="Times New Roman"/>
              <a:sym typeface="Times New Roman"/>
            </a:endParaRPr>
          </a:p>
        </p:txBody>
      </p:sp>
      <p:sp>
        <p:nvSpPr>
          <p:cNvPr id="222" name="Google Shape;222;g112437800b3_0_30"/>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4.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Conclusion</a:t>
            </a:r>
            <a:endParaRPr b="1" i="0" sz="3000" u="none" cap="none" strike="noStrike">
              <a:solidFill>
                <a:srgbClr val="F2F2F2"/>
              </a:solidFill>
              <a:latin typeface="Times New Roman"/>
              <a:ea typeface="Times New Roman"/>
              <a:cs typeface="Times New Roman"/>
              <a:sym typeface="Times New Roman"/>
            </a:endParaRPr>
          </a:p>
        </p:txBody>
      </p:sp>
      <p:sp>
        <p:nvSpPr>
          <p:cNvPr id="223" name="Google Shape;223;g112437800b3_0_30"/>
          <p:cNvSpPr/>
          <p:nvPr/>
        </p:nvSpPr>
        <p:spPr>
          <a:xfrm>
            <a:off x="392425" y="2797425"/>
            <a:ext cx="3648000" cy="1336200"/>
          </a:xfrm>
          <a:prstGeom prst="rect">
            <a:avLst/>
          </a:prstGeom>
          <a:noFill/>
          <a:ln>
            <a:noFill/>
          </a:ln>
        </p:spPr>
        <p:txBody>
          <a:bodyPr anchorCtr="0" anchor="t" bIns="72000" lIns="57150" spcFirstLastPara="1" rIns="144000" wrap="square" tIns="72000">
            <a:noAutofit/>
          </a:bodyPr>
          <a:lstStyle/>
          <a:p>
            <a:pPr indent="-215900" lvl="0" marL="285750" marR="0" rtl="0" algn="just">
              <a:lnSpc>
                <a:spcPct val="100000"/>
              </a:lnSpc>
              <a:spcBef>
                <a:spcPts val="0"/>
              </a:spcBef>
              <a:spcAft>
                <a:spcPts val="0"/>
              </a:spcAft>
              <a:buClr>
                <a:srgbClr val="1155CC"/>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Detection of  faces of the not directly facing the camera. </a:t>
            </a:r>
            <a:endParaRPr b="0" i="0" sz="1600" u="none" cap="none" strike="noStrike">
              <a:solidFill>
                <a:srgbClr val="193EB0"/>
              </a:solidFill>
              <a:latin typeface="Times New Roman"/>
              <a:ea typeface="Times New Roman"/>
              <a:cs typeface="Times New Roman"/>
              <a:sym typeface="Times New Roman"/>
            </a:endParaRPr>
          </a:p>
          <a:p>
            <a:pPr indent="-215900" lvl="0" marL="285750" marR="0" rtl="0" algn="just">
              <a:lnSpc>
                <a:spcPct val="100000"/>
              </a:lnSpc>
              <a:spcBef>
                <a:spcPts val="0"/>
              </a:spcBef>
              <a:spcAft>
                <a:spcPts val="0"/>
              </a:spcAft>
              <a:buClr>
                <a:srgbClr val="1155CC"/>
              </a:buClr>
              <a:buSzPts val="1600"/>
              <a:buFont typeface="Times New Roman"/>
              <a:buChar char="➢"/>
            </a:pPr>
            <a:r>
              <a:rPr b="0" i="0" lang="en-US" sz="1600" u="none" cap="none" strike="noStrike">
                <a:solidFill>
                  <a:srgbClr val="1155CC"/>
                </a:solidFill>
                <a:latin typeface="Times New Roman"/>
                <a:ea typeface="Times New Roman"/>
                <a:cs typeface="Times New Roman"/>
                <a:sym typeface="Times New Roman"/>
              </a:rPr>
              <a:t>I</a:t>
            </a:r>
            <a:r>
              <a:rPr b="0" i="0" lang="en-US" sz="1600" u="none" cap="none" strike="noStrike">
                <a:solidFill>
                  <a:srgbClr val="193EB0"/>
                </a:solidFill>
                <a:latin typeface="Times New Roman"/>
                <a:ea typeface="Times New Roman"/>
                <a:cs typeface="Times New Roman"/>
                <a:sym typeface="Times New Roman"/>
              </a:rPr>
              <a:t>ntegrated into CCTVs at public places </a:t>
            </a:r>
            <a:endParaRPr b="0" i="0" sz="1600" u="none" cap="none" strike="noStrike">
              <a:solidFill>
                <a:srgbClr val="193EB0"/>
              </a:solidFill>
              <a:latin typeface="Times New Roman"/>
              <a:ea typeface="Times New Roman"/>
              <a:cs typeface="Times New Roman"/>
              <a:sym typeface="Times New Roman"/>
            </a:endParaRPr>
          </a:p>
          <a:p>
            <a:pPr indent="-215900" lvl="0" marL="285750" marR="0" rtl="0" algn="just">
              <a:lnSpc>
                <a:spcPct val="100000"/>
              </a:lnSpc>
              <a:spcBef>
                <a:spcPts val="0"/>
              </a:spcBef>
              <a:spcAft>
                <a:spcPts val="0"/>
              </a:spcAft>
              <a:buClr>
                <a:srgbClr val="193EB0"/>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Give intimation warnings to those not wearing face masks or wearing it incorrectly</a:t>
            </a:r>
            <a:endParaRPr b="0" i="0" sz="1600" u="none" cap="none" strike="noStrike">
              <a:solidFill>
                <a:srgbClr val="193EB0"/>
              </a:solidFill>
              <a:latin typeface="Times New Roman"/>
              <a:ea typeface="Times New Roman"/>
              <a:cs typeface="Times New Roman"/>
              <a:sym typeface="Times New Roman"/>
            </a:endParaRPr>
          </a:p>
          <a:p>
            <a:pPr indent="-215900" lvl="0" marL="285750" marR="0" rtl="0" algn="just">
              <a:lnSpc>
                <a:spcPct val="100000"/>
              </a:lnSpc>
              <a:spcBef>
                <a:spcPts val="0"/>
              </a:spcBef>
              <a:spcAft>
                <a:spcPts val="0"/>
              </a:spcAft>
              <a:buClr>
                <a:srgbClr val="193EB0"/>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Created into an application for the local governments and police stations that will notify them about the number of people wearing face masks and not wearing face masks </a:t>
            </a:r>
            <a:endParaRPr b="0" i="0" sz="1600" u="none" cap="none" strike="noStrike">
              <a:solidFill>
                <a:srgbClr val="193EB0"/>
              </a:solidFill>
              <a:latin typeface="Times New Roman"/>
              <a:ea typeface="Times New Roman"/>
              <a:cs typeface="Times New Roman"/>
              <a:sym typeface="Times New Roman"/>
            </a:endParaRPr>
          </a:p>
          <a:p>
            <a:pPr indent="0" lvl="0" marL="914400" marR="0" rtl="0" algn="just">
              <a:lnSpc>
                <a:spcPct val="100000"/>
              </a:lnSpc>
              <a:spcBef>
                <a:spcPts val="0"/>
              </a:spcBef>
              <a:spcAft>
                <a:spcPts val="0"/>
              </a:spcAft>
              <a:buClr>
                <a:srgbClr val="000000"/>
              </a:buClr>
              <a:buSzPts val="1300"/>
              <a:buFont typeface="Arial"/>
              <a:buNone/>
            </a:pPr>
            <a:r>
              <a:t/>
            </a:r>
            <a:endParaRPr b="0" i="0" sz="1300" u="none" cap="none" strike="noStrike">
              <a:solidFill>
                <a:srgbClr val="193EB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9144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4" name="Google Shape;224;g112437800b3_0_30"/>
          <p:cNvPicPr preferRelativeResize="0"/>
          <p:nvPr/>
        </p:nvPicPr>
        <p:blipFill rotWithShape="1">
          <a:blip r:embed="rId3">
            <a:alphaModFix/>
          </a:blip>
          <a:srcRect b="0" l="1691" r="44938" t="18903"/>
          <a:stretch/>
        </p:blipFill>
        <p:spPr>
          <a:xfrm>
            <a:off x="7053201" y="2266491"/>
            <a:ext cx="1961950" cy="1731758"/>
          </a:xfrm>
          <a:prstGeom prst="rect">
            <a:avLst/>
          </a:prstGeom>
          <a:noFill/>
          <a:ln>
            <a:noFill/>
          </a:ln>
        </p:spPr>
      </p:pic>
      <p:pic>
        <p:nvPicPr>
          <p:cNvPr id="225" name="Google Shape;225;g112437800b3_0_30"/>
          <p:cNvPicPr preferRelativeResize="0"/>
          <p:nvPr/>
        </p:nvPicPr>
        <p:blipFill rotWithShape="1">
          <a:blip r:embed="rId4">
            <a:alphaModFix/>
          </a:blip>
          <a:srcRect b="0" l="0" r="0" t="0"/>
          <a:stretch/>
        </p:blipFill>
        <p:spPr>
          <a:xfrm>
            <a:off x="4820600" y="3011869"/>
            <a:ext cx="1961950" cy="2667131"/>
          </a:xfrm>
          <a:prstGeom prst="rect">
            <a:avLst/>
          </a:prstGeom>
          <a:noFill/>
          <a:ln>
            <a:noFill/>
          </a:ln>
        </p:spPr>
      </p:pic>
      <p:pic>
        <p:nvPicPr>
          <p:cNvPr id="226" name="Google Shape;226;g112437800b3_0_30"/>
          <p:cNvPicPr preferRelativeResize="0"/>
          <p:nvPr/>
        </p:nvPicPr>
        <p:blipFill rotWithShape="1">
          <a:blip r:embed="rId5">
            <a:alphaModFix/>
          </a:blip>
          <a:srcRect b="0" l="0" r="0" t="0"/>
          <a:stretch/>
        </p:blipFill>
        <p:spPr>
          <a:xfrm>
            <a:off x="7366783" y="4162675"/>
            <a:ext cx="2038092" cy="20613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2"/>
          <p:cNvSpPr/>
          <p:nvPr/>
        </p:nvSpPr>
        <p:spPr>
          <a:xfrm>
            <a:off x="558800" y="928950"/>
            <a:ext cx="7725900" cy="430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chemeClr val="dk1"/>
              </a:buClr>
              <a:buSzPts val="3000"/>
              <a:buFont typeface="Arial"/>
              <a:buNone/>
            </a:pPr>
            <a:r>
              <a:rPr b="1" i="0" lang="en-US" sz="3000" u="none" cap="none" strike="noStrike">
                <a:solidFill>
                  <a:schemeClr val="lt1"/>
                </a:solidFill>
                <a:latin typeface="Times New Roman"/>
                <a:ea typeface="Times New Roman"/>
                <a:cs typeface="Times New Roman"/>
                <a:sym typeface="Times New Roman"/>
              </a:rPr>
              <a:t>Index</a:t>
            </a:r>
            <a:endParaRPr b="1" i="0" sz="1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2" name="Google Shape;52;p2"/>
          <p:cNvSpPr/>
          <p:nvPr/>
        </p:nvSpPr>
        <p:spPr>
          <a:xfrm>
            <a:off x="754430" y="2323723"/>
            <a:ext cx="4197000" cy="2769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3F3F3F"/>
                </a:solidFill>
                <a:latin typeface="Times New Roman"/>
                <a:ea typeface="Times New Roman"/>
                <a:cs typeface="Times New Roman"/>
                <a:sym typeface="Times New Roman"/>
              </a:rPr>
              <a:t>UNIT 1. Introduction</a:t>
            </a:r>
            <a:endParaRPr b="1" i="0" sz="1800" u="none" cap="none" strike="noStrike">
              <a:solidFill>
                <a:srgbClr val="000000"/>
              </a:solidFill>
              <a:latin typeface="Times New Roman"/>
              <a:ea typeface="Times New Roman"/>
              <a:cs typeface="Times New Roman"/>
              <a:sym typeface="Times New Roman"/>
            </a:endParaRPr>
          </a:p>
        </p:txBody>
      </p:sp>
      <p:sp>
        <p:nvSpPr>
          <p:cNvPr id="53" name="Google Shape;53;p2"/>
          <p:cNvSpPr/>
          <p:nvPr/>
        </p:nvSpPr>
        <p:spPr>
          <a:xfrm>
            <a:off x="571500" y="2336175"/>
            <a:ext cx="36000" cy="252000"/>
          </a:xfrm>
          <a:prstGeom prst="rect">
            <a:avLst/>
          </a:prstGeom>
          <a:solidFill>
            <a:srgbClr val="193EB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Calibri"/>
              <a:ea typeface="Calibri"/>
              <a:cs typeface="Calibri"/>
              <a:sym typeface="Calibri"/>
            </a:endParaRPr>
          </a:p>
        </p:txBody>
      </p:sp>
      <p:sp>
        <p:nvSpPr>
          <p:cNvPr id="54" name="Google Shape;54;p2"/>
          <p:cNvSpPr/>
          <p:nvPr/>
        </p:nvSpPr>
        <p:spPr>
          <a:xfrm>
            <a:off x="1284871" y="2665413"/>
            <a:ext cx="3400500" cy="800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1.1. Background Information</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60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1.2  Motivation and Objective</a:t>
            </a:r>
            <a:endParaRPr b="1" i="0" sz="1400" u="none" cap="none" strike="noStrike">
              <a:solidFill>
                <a:srgbClr val="193EB0"/>
              </a:solidFill>
              <a:latin typeface="Times New Roman"/>
              <a:ea typeface="Times New Roman"/>
              <a:cs typeface="Times New Roman"/>
              <a:sym typeface="Times New Roman"/>
            </a:endParaRPr>
          </a:p>
        </p:txBody>
      </p:sp>
      <p:grpSp>
        <p:nvGrpSpPr>
          <p:cNvPr id="55" name="Google Shape;55;p2"/>
          <p:cNvGrpSpPr/>
          <p:nvPr/>
        </p:nvGrpSpPr>
        <p:grpSpPr>
          <a:xfrm>
            <a:off x="558800" y="3338086"/>
            <a:ext cx="4392580" cy="1148253"/>
            <a:chOff x="4181256" y="3194682"/>
            <a:chExt cx="4392580" cy="1148253"/>
          </a:xfrm>
        </p:grpSpPr>
        <p:sp>
          <p:nvSpPr>
            <p:cNvPr id="56" name="Google Shape;56;p2"/>
            <p:cNvSpPr/>
            <p:nvPr/>
          </p:nvSpPr>
          <p:spPr>
            <a:xfrm>
              <a:off x="4376836" y="3194682"/>
              <a:ext cx="4197000" cy="2769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3F3F3F"/>
                  </a:solidFill>
                  <a:latin typeface="Times New Roman"/>
                  <a:ea typeface="Times New Roman"/>
                  <a:cs typeface="Times New Roman"/>
                  <a:sym typeface="Times New Roman"/>
                </a:rPr>
                <a:t>UNIT 2. Execution</a:t>
              </a:r>
              <a:endParaRPr b="1" i="0" sz="1400" u="none" cap="none" strike="noStrike">
                <a:solidFill>
                  <a:srgbClr val="000000"/>
                </a:solidFill>
                <a:latin typeface="Times New Roman"/>
                <a:ea typeface="Times New Roman"/>
                <a:cs typeface="Times New Roman"/>
                <a:sym typeface="Times New Roman"/>
              </a:endParaRPr>
            </a:p>
          </p:txBody>
        </p:sp>
        <p:sp>
          <p:nvSpPr>
            <p:cNvPr id="57" name="Google Shape;57;p2"/>
            <p:cNvSpPr/>
            <p:nvPr/>
          </p:nvSpPr>
          <p:spPr>
            <a:xfrm>
              <a:off x="4181256" y="3224821"/>
              <a:ext cx="36000" cy="252000"/>
            </a:xfrm>
            <a:prstGeom prst="rect">
              <a:avLst/>
            </a:prstGeom>
            <a:solidFill>
              <a:srgbClr val="193EB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Calibri"/>
                <a:ea typeface="Calibri"/>
                <a:cs typeface="Calibri"/>
                <a:sym typeface="Calibri"/>
              </a:endParaRPr>
            </a:p>
          </p:txBody>
        </p:sp>
        <p:sp>
          <p:nvSpPr>
            <p:cNvPr id="58" name="Google Shape;58;p2"/>
            <p:cNvSpPr/>
            <p:nvPr/>
          </p:nvSpPr>
          <p:spPr>
            <a:xfrm>
              <a:off x="4945739" y="3542835"/>
              <a:ext cx="3400500" cy="800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2.1. Data Acquisition</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60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2.2. Training Methodology</a:t>
              </a:r>
              <a:endParaRPr b="1" i="0" sz="1400" u="none" cap="none" strike="noStrike">
                <a:solidFill>
                  <a:srgbClr val="193EB0"/>
                </a:solidFill>
                <a:latin typeface="Times New Roman"/>
                <a:ea typeface="Times New Roman"/>
                <a:cs typeface="Times New Roman"/>
                <a:sym typeface="Times New Roman"/>
              </a:endParaRPr>
            </a:p>
            <a:p>
              <a:pPr indent="0" lvl="0" marL="0" marR="0" rtl="0" algn="l">
                <a:lnSpc>
                  <a:spcPct val="100000"/>
                </a:lnSpc>
                <a:spcBef>
                  <a:spcPts val="60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2.3. About YOLOv5</a:t>
              </a:r>
              <a:endParaRPr b="1" i="0" sz="1400" u="none" cap="none" strike="noStrike">
                <a:solidFill>
                  <a:srgbClr val="193EB0"/>
                </a:solidFill>
                <a:latin typeface="Times New Roman"/>
                <a:ea typeface="Times New Roman"/>
                <a:cs typeface="Times New Roman"/>
                <a:sym typeface="Times New Roman"/>
              </a:endParaRPr>
            </a:p>
            <a:p>
              <a:pPr indent="0" lvl="0" marL="0" marR="0" rtl="0" algn="l">
                <a:lnSpc>
                  <a:spcPct val="100000"/>
                </a:lnSpc>
                <a:spcBef>
                  <a:spcPts val="60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2.4. Workflow</a:t>
              </a:r>
              <a:endParaRPr b="1" i="0" sz="1400" u="none" cap="none" strike="noStrike">
                <a:solidFill>
                  <a:srgbClr val="193EB0"/>
                </a:solidFill>
                <a:latin typeface="Times New Roman"/>
                <a:ea typeface="Times New Roman"/>
                <a:cs typeface="Times New Roman"/>
                <a:sym typeface="Times New Roman"/>
              </a:endParaRPr>
            </a:p>
          </p:txBody>
        </p:sp>
      </p:grpSp>
      <p:grpSp>
        <p:nvGrpSpPr>
          <p:cNvPr id="59" name="Google Shape;59;p2"/>
          <p:cNvGrpSpPr/>
          <p:nvPr/>
        </p:nvGrpSpPr>
        <p:grpSpPr>
          <a:xfrm>
            <a:off x="571502" y="2391361"/>
            <a:ext cx="8723855" cy="2754162"/>
            <a:chOff x="4181256" y="508643"/>
            <a:chExt cx="8723855" cy="2968166"/>
          </a:xfrm>
        </p:grpSpPr>
        <p:sp>
          <p:nvSpPr>
            <p:cNvPr id="60" name="Google Shape;60;p2"/>
            <p:cNvSpPr/>
            <p:nvPr/>
          </p:nvSpPr>
          <p:spPr>
            <a:xfrm>
              <a:off x="8708111" y="508643"/>
              <a:ext cx="4197000" cy="2769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3F3F3F"/>
                  </a:solidFill>
                  <a:latin typeface="Times New Roman"/>
                  <a:ea typeface="Times New Roman"/>
                  <a:cs typeface="Times New Roman"/>
                  <a:sym typeface="Times New Roman"/>
                </a:rPr>
                <a:t>UNIT 4. Conclusion</a:t>
              </a:r>
              <a:endParaRPr b="1" i="0" sz="1800" u="none" cap="none" strike="noStrike">
                <a:solidFill>
                  <a:srgbClr val="000000"/>
                </a:solidFill>
                <a:latin typeface="Times New Roman"/>
                <a:ea typeface="Times New Roman"/>
                <a:cs typeface="Times New Roman"/>
                <a:sym typeface="Times New Roman"/>
              </a:endParaRPr>
            </a:p>
          </p:txBody>
        </p:sp>
        <p:sp>
          <p:nvSpPr>
            <p:cNvPr id="61" name="Google Shape;61;p2"/>
            <p:cNvSpPr/>
            <p:nvPr/>
          </p:nvSpPr>
          <p:spPr>
            <a:xfrm>
              <a:off x="4181256" y="3224809"/>
              <a:ext cx="36000" cy="252000"/>
            </a:xfrm>
            <a:prstGeom prst="rect">
              <a:avLst/>
            </a:prstGeom>
            <a:solidFill>
              <a:srgbClr val="193EB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Calibri"/>
                <a:ea typeface="Calibri"/>
                <a:cs typeface="Calibri"/>
                <a:sym typeface="Calibri"/>
              </a:endParaRPr>
            </a:p>
          </p:txBody>
        </p:sp>
      </p:grpSp>
      <p:sp>
        <p:nvSpPr>
          <p:cNvPr id="62" name="Google Shape;62;p2"/>
          <p:cNvSpPr/>
          <p:nvPr/>
        </p:nvSpPr>
        <p:spPr>
          <a:xfrm>
            <a:off x="5591971" y="2665426"/>
            <a:ext cx="3400500" cy="800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p:txBody>
      </p:sp>
      <p:sp>
        <p:nvSpPr>
          <p:cNvPr id="63" name="Google Shape;63;p2"/>
          <p:cNvSpPr/>
          <p:nvPr/>
        </p:nvSpPr>
        <p:spPr>
          <a:xfrm>
            <a:off x="754417" y="4892461"/>
            <a:ext cx="4197000" cy="2769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3F3F3F"/>
                </a:solidFill>
                <a:latin typeface="Times New Roman"/>
                <a:ea typeface="Times New Roman"/>
                <a:cs typeface="Times New Roman"/>
                <a:sym typeface="Times New Roman"/>
              </a:rPr>
              <a:t>UNIT 3. Results</a:t>
            </a:r>
            <a:endParaRPr b="1" i="0" sz="1800" u="none" cap="none" strike="noStrike">
              <a:solidFill>
                <a:srgbClr val="000000"/>
              </a:solidFill>
              <a:latin typeface="Times New Roman"/>
              <a:ea typeface="Times New Roman"/>
              <a:cs typeface="Times New Roman"/>
              <a:sym typeface="Times New Roman"/>
            </a:endParaRPr>
          </a:p>
        </p:txBody>
      </p:sp>
      <p:sp>
        <p:nvSpPr>
          <p:cNvPr id="64" name="Google Shape;64;p2"/>
          <p:cNvSpPr/>
          <p:nvPr/>
        </p:nvSpPr>
        <p:spPr>
          <a:xfrm>
            <a:off x="1284884" y="5257801"/>
            <a:ext cx="3400500" cy="800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3.1. Data Preprocessing</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60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3.2. Modeling</a:t>
            </a:r>
            <a:endParaRPr b="1" i="0" sz="1400" u="none" cap="none" strike="noStrike">
              <a:solidFill>
                <a:srgbClr val="193EB0"/>
              </a:solidFill>
              <a:latin typeface="Times New Roman"/>
              <a:ea typeface="Times New Roman"/>
              <a:cs typeface="Times New Roman"/>
              <a:sym typeface="Times New Roman"/>
            </a:endParaRPr>
          </a:p>
          <a:p>
            <a:pPr indent="0" lvl="0" marL="0" marR="0" rtl="0" algn="l">
              <a:lnSpc>
                <a:spcPct val="100000"/>
              </a:lnSpc>
              <a:spcBef>
                <a:spcPts val="60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3.3. Final Product</a:t>
            </a:r>
            <a:endParaRPr b="1" i="0" sz="1400" u="none" cap="none" strike="noStrike">
              <a:solidFill>
                <a:srgbClr val="193EB0"/>
              </a:solidFill>
              <a:latin typeface="Times New Roman"/>
              <a:ea typeface="Times New Roman"/>
              <a:cs typeface="Times New Roman"/>
              <a:sym typeface="Times New Roman"/>
            </a:endParaRPr>
          </a:p>
        </p:txBody>
      </p:sp>
      <p:sp>
        <p:nvSpPr>
          <p:cNvPr id="65" name="Google Shape;65;p2"/>
          <p:cNvSpPr/>
          <p:nvPr/>
        </p:nvSpPr>
        <p:spPr>
          <a:xfrm>
            <a:off x="5591971" y="2769188"/>
            <a:ext cx="3400500" cy="800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4.1. Accomplishments &amp; Benefits</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600"/>
              </a:spcBef>
              <a:spcAft>
                <a:spcPts val="0"/>
              </a:spcAft>
              <a:buClr>
                <a:srgbClr val="000000"/>
              </a:buClr>
              <a:buSzPts val="1400"/>
              <a:buFont typeface="Arial"/>
              <a:buNone/>
            </a:pPr>
            <a:r>
              <a:rPr b="1" i="0" lang="en-US" sz="1400" u="none" cap="none" strike="noStrike">
                <a:solidFill>
                  <a:srgbClr val="193EB0"/>
                </a:solidFill>
                <a:latin typeface="Times New Roman"/>
                <a:ea typeface="Times New Roman"/>
                <a:cs typeface="Times New Roman"/>
                <a:sym typeface="Times New Roman"/>
              </a:rPr>
              <a:t>4.2  Future Improvements</a:t>
            </a:r>
            <a:endParaRPr b="1" i="0" sz="1400" u="none" cap="none" strike="noStrike">
              <a:solidFill>
                <a:srgbClr val="193EB0"/>
              </a:solidFill>
              <a:latin typeface="Times New Roman"/>
              <a:ea typeface="Times New Roman"/>
              <a:cs typeface="Times New Roman"/>
              <a:sym typeface="Times New Roman"/>
            </a:endParaRPr>
          </a:p>
        </p:txBody>
      </p:sp>
      <p:sp>
        <p:nvSpPr>
          <p:cNvPr id="66" name="Google Shape;66;p2"/>
          <p:cNvSpPr/>
          <p:nvPr/>
        </p:nvSpPr>
        <p:spPr>
          <a:xfrm>
            <a:off x="4933400" y="2393825"/>
            <a:ext cx="36000" cy="252000"/>
          </a:xfrm>
          <a:prstGeom prst="rect">
            <a:avLst/>
          </a:prstGeom>
          <a:solidFill>
            <a:srgbClr val="193EB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g111a9098925_4_0"/>
          <p:cNvSpPr txBox="1"/>
          <p:nvPr/>
        </p:nvSpPr>
        <p:spPr>
          <a:xfrm>
            <a:off x="322300" y="2220350"/>
            <a:ext cx="9293100" cy="1862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Times New Roman"/>
                <a:ea typeface="Times New Roman"/>
                <a:cs typeface="Times New Roman"/>
                <a:sym typeface="Times New Roman"/>
              </a:rPr>
              <a:t>1.1 Background</a:t>
            </a:r>
            <a:endParaRPr b="1" i="0" sz="20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500"/>
              <a:buFont typeface="Arial"/>
              <a:buNone/>
            </a:pPr>
            <a:r>
              <a:t/>
            </a:r>
            <a:endParaRPr b="1" i="0" sz="1500" u="none" cap="none" strike="noStrike">
              <a:solidFill>
                <a:srgbClr val="193EB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500"/>
              <a:buFont typeface="Arial"/>
              <a:buNone/>
            </a:pPr>
            <a:r>
              <a:rPr b="0" i="0" lang="en-US" sz="1500" u="none" cap="none" strike="noStrike">
                <a:solidFill>
                  <a:srgbClr val="193EB0"/>
                </a:solidFill>
                <a:latin typeface="Times New Roman"/>
                <a:ea typeface="Times New Roman"/>
                <a:cs typeface="Times New Roman"/>
                <a:sym typeface="Times New Roman"/>
              </a:rPr>
              <a:t>The COVID-19 pandemic has caused a global health crisis. In response, the World Health Organization (WHO) has suggested wearing a face mask in public for effective protection. While much of the global population has adhered to these recommendations, some continue to wear the face mask improperly or refuse to wear the mask at all. It is essential that face masks are properly worn in public.</a:t>
            </a:r>
            <a:endParaRPr b="0" i="0" sz="1500" u="none" cap="none" strike="noStrike">
              <a:solidFill>
                <a:srgbClr val="193EB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93EB0"/>
              </a:solidFill>
              <a:latin typeface="Arial"/>
              <a:ea typeface="Arial"/>
              <a:cs typeface="Arial"/>
              <a:sym typeface="Arial"/>
            </a:endParaRPr>
          </a:p>
        </p:txBody>
      </p:sp>
      <p:pic>
        <p:nvPicPr>
          <p:cNvPr id="73" name="Google Shape;73;g111a9098925_4_0"/>
          <p:cNvPicPr preferRelativeResize="0"/>
          <p:nvPr/>
        </p:nvPicPr>
        <p:blipFill rotWithShape="1">
          <a:blip r:embed="rId3">
            <a:alphaModFix/>
          </a:blip>
          <a:srcRect b="0" l="0" r="0" t="0"/>
          <a:stretch/>
        </p:blipFill>
        <p:spPr>
          <a:xfrm>
            <a:off x="733300" y="3904900"/>
            <a:ext cx="8754100" cy="2221125"/>
          </a:xfrm>
          <a:prstGeom prst="rect">
            <a:avLst/>
          </a:prstGeom>
          <a:noFill/>
          <a:ln>
            <a:noFill/>
          </a:ln>
        </p:spPr>
      </p:pic>
      <p:sp>
        <p:nvSpPr>
          <p:cNvPr id="74" name="Google Shape;74;g111a9098925_4_0"/>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1.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Introduction</a:t>
            </a:r>
            <a:endParaRPr b="1" i="0" sz="3000" u="none" cap="none" strike="noStrike">
              <a:solidFill>
                <a:srgbClr val="F2F2F2"/>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g111a9098925_4_6"/>
          <p:cNvSpPr txBox="1"/>
          <p:nvPr/>
        </p:nvSpPr>
        <p:spPr>
          <a:xfrm>
            <a:off x="357625" y="2208875"/>
            <a:ext cx="9193200" cy="2524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Times New Roman"/>
                <a:ea typeface="Times New Roman"/>
                <a:cs typeface="Times New Roman"/>
                <a:sym typeface="Times New Roman"/>
              </a:rPr>
              <a:t>1.2  Motivation and Objective</a:t>
            </a:r>
            <a:endParaRPr b="1" i="0" sz="2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500"/>
              <a:buFont typeface="Arial"/>
              <a:buNone/>
            </a:pPr>
            <a:r>
              <a:rPr b="0" i="0" lang="en-US" sz="1500" u="none" cap="none" strike="noStrike">
                <a:solidFill>
                  <a:srgbClr val="193EB0"/>
                </a:solidFill>
                <a:latin typeface="Times New Roman"/>
                <a:ea typeface="Times New Roman"/>
                <a:cs typeface="Times New Roman"/>
                <a:sym typeface="Times New Roman"/>
              </a:rPr>
              <a:t>Since the breakout of the deadly virus, COVID -19 has become the worst health problem that has affected the world population.However, wearing a face mask that inhibits the spread of droplets in the atmosphere can still help combat this pandemic. Therefore, we aim to develop a real-time face mask detector using deep learning techniques that can be deployed for public use. The design uses the latest Yolov5 and PyTorch for the implementation. The work mainly detects three types of wearing face masks; Person wearing the mask, Person not wearing the mask, and Person not correctly wearing the mask.</a:t>
            </a:r>
            <a:endParaRPr b="1" i="0" sz="1500" u="none" cap="none" strike="noStrike">
              <a:solidFill>
                <a:srgbClr val="193EB0"/>
              </a:solidFill>
              <a:latin typeface="Times New Roman"/>
              <a:ea typeface="Times New Roman"/>
              <a:cs typeface="Times New Roman"/>
              <a:sym typeface="Times New Roman"/>
            </a:endParaRPr>
          </a:p>
          <a:p>
            <a:pPr indent="0" lvl="0" marL="269999" marR="0" rtl="0" algn="just">
              <a:lnSpc>
                <a:spcPct val="100000"/>
              </a:lnSpc>
              <a:spcBef>
                <a:spcPts val="0"/>
              </a:spcBef>
              <a:spcAft>
                <a:spcPts val="0"/>
              </a:spcAft>
              <a:buClr>
                <a:schemeClr val="dk1"/>
              </a:buClr>
              <a:buSzPts val="1100"/>
              <a:buFont typeface="Arial"/>
              <a:buNone/>
            </a:pPr>
            <a:r>
              <a:t/>
            </a:r>
            <a:endParaRPr b="1" i="0" sz="1500" u="none" cap="none" strike="noStrike">
              <a:solidFill>
                <a:srgbClr val="193EB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193EB0"/>
              </a:solidFill>
              <a:latin typeface="Times New Roman"/>
              <a:ea typeface="Times New Roman"/>
              <a:cs typeface="Times New Roman"/>
              <a:sym typeface="Times New Roman"/>
            </a:endParaRPr>
          </a:p>
        </p:txBody>
      </p:sp>
      <p:pic>
        <p:nvPicPr>
          <p:cNvPr id="81" name="Google Shape;81;g111a9098925_4_6"/>
          <p:cNvPicPr preferRelativeResize="0"/>
          <p:nvPr/>
        </p:nvPicPr>
        <p:blipFill rotWithShape="1">
          <a:blip r:embed="rId3">
            <a:alphaModFix/>
          </a:blip>
          <a:srcRect b="0" l="0" r="0" t="0"/>
          <a:stretch/>
        </p:blipFill>
        <p:spPr>
          <a:xfrm>
            <a:off x="3016550" y="4077625"/>
            <a:ext cx="5735449" cy="1904075"/>
          </a:xfrm>
          <a:prstGeom prst="rect">
            <a:avLst/>
          </a:prstGeom>
          <a:noFill/>
          <a:ln>
            <a:noFill/>
          </a:ln>
        </p:spPr>
      </p:pic>
      <p:sp>
        <p:nvSpPr>
          <p:cNvPr id="82" name="Google Shape;82;g111a9098925_4_6"/>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1.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Introduction</a:t>
            </a:r>
            <a:endParaRPr b="1" i="0" sz="3000" u="none" cap="none" strike="noStrike">
              <a:solidFill>
                <a:srgbClr val="F2F2F2"/>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g111a9098925_10_0"/>
          <p:cNvSpPr txBox="1"/>
          <p:nvPr/>
        </p:nvSpPr>
        <p:spPr>
          <a:xfrm>
            <a:off x="322300" y="2225300"/>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Times New Roman"/>
                <a:ea typeface="Times New Roman"/>
                <a:cs typeface="Times New Roman"/>
                <a:sym typeface="Times New Roman"/>
              </a:rPr>
              <a:t>2.1  Data Acquisition</a:t>
            </a:r>
            <a:endParaRPr b="1" i="0" sz="2000" u="none" cap="none" strike="noStrike">
              <a:solidFill>
                <a:schemeClr val="dk1"/>
              </a:solidFill>
              <a:latin typeface="Times New Roman"/>
              <a:ea typeface="Times New Roman"/>
              <a:cs typeface="Times New Roman"/>
              <a:sym typeface="Times New Roman"/>
            </a:endParaRPr>
          </a:p>
        </p:txBody>
      </p:sp>
      <p:sp>
        <p:nvSpPr>
          <p:cNvPr id="89" name="Google Shape;89;g111a9098925_10_0"/>
          <p:cNvSpPr txBox="1"/>
          <p:nvPr/>
        </p:nvSpPr>
        <p:spPr>
          <a:xfrm>
            <a:off x="325925" y="2993000"/>
            <a:ext cx="4491600" cy="1493100"/>
          </a:xfrm>
          <a:prstGeom prst="rect">
            <a:avLst/>
          </a:prstGeom>
          <a:noFill/>
          <a:ln>
            <a:noFill/>
          </a:ln>
        </p:spPr>
        <p:txBody>
          <a:bodyPr anchorCtr="0" anchor="t" bIns="91425" lIns="91425" spcFirstLastPara="1" rIns="91425" wrap="square" tIns="91425">
            <a:spAutoFit/>
          </a:bodyPr>
          <a:lstStyle/>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The data set is taken from Kaggle and annotated using Roboflow</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The data set is number of images with 3 categories (“with mask” ,”without mask”, ”mask worn incorrectly”)</a:t>
            </a:r>
            <a:endParaRPr b="0" i="0" sz="1700" u="none" cap="none" strike="noStrike">
              <a:solidFill>
                <a:srgbClr val="193EB0"/>
              </a:solidFill>
              <a:latin typeface="Times New Roman"/>
              <a:ea typeface="Times New Roman"/>
              <a:cs typeface="Times New Roman"/>
              <a:sym typeface="Times New Roman"/>
            </a:endParaRPr>
          </a:p>
        </p:txBody>
      </p:sp>
      <p:pic>
        <p:nvPicPr>
          <p:cNvPr id="90" name="Google Shape;90;g111a9098925_10_0"/>
          <p:cNvPicPr preferRelativeResize="0"/>
          <p:nvPr/>
        </p:nvPicPr>
        <p:blipFill rotWithShape="1">
          <a:blip r:embed="rId3">
            <a:alphaModFix/>
          </a:blip>
          <a:srcRect b="0" l="0" r="0" t="0"/>
          <a:stretch/>
        </p:blipFill>
        <p:spPr>
          <a:xfrm>
            <a:off x="5603725" y="2298075"/>
            <a:ext cx="3590925" cy="3562350"/>
          </a:xfrm>
          <a:prstGeom prst="rect">
            <a:avLst/>
          </a:prstGeom>
          <a:noFill/>
          <a:ln>
            <a:noFill/>
          </a:ln>
        </p:spPr>
      </p:pic>
      <p:sp>
        <p:nvSpPr>
          <p:cNvPr id="91" name="Google Shape;91;g111a9098925_10_0"/>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2.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Execution</a:t>
            </a:r>
            <a:endParaRPr b="1" i="0" sz="3000" u="none" cap="none" strike="noStrike">
              <a:solidFill>
                <a:srgbClr val="F2F2F2"/>
              </a:solidFill>
              <a:latin typeface="Times New Roman"/>
              <a:ea typeface="Times New Roman"/>
              <a:cs typeface="Times New Roman"/>
              <a:sym typeface="Times New Roman"/>
            </a:endParaRPr>
          </a:p>
        </p:txBody>
      </p:sp>
      <p:sp>
        <p:nvSpPr>
          <p:cNvPr id="92" name="Google Shape;92;g111a9098925_10_0"/>
          <p:cNvSpPr txBox="1"/>
          <p:nvPr/>
        </p:nvSpPr>
        <p:spPr>
          <a:xfrm>
            <a:off x="5603725" y="5860425"/>
            <a:ext cx="3591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1" lang="en-US" sz="1400" u="none" cap="none" strike="noStrike">
                <a:solidFill>
                  <a:srgbClr val="757070"/>
                </a:solidFill>
                <a:highlight>
                  <a:schemeClr val="lt1"/>
                </a:highlight>
                <a:latin typeface="Arial"/>
                <a:ea typeface="Arial"/>
                <a:cs typeface="Arial"/>
                <a:sym typeface="Arial"/>
              </a:rPr>
              <a:t>Annotated image</a:t>
            </a:r>
            <a:endParaRPr b="0" i="1" sz="1400" u="none" cap="none" strike="noStrike">
              <a:solidFill>
                <a:srgbClr val="757070"/>
              </a:solidFill>
              <a:highlight>
                <a:schemeClr val="lt1"/>
              </a:highlight>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111a9098925_10_12"/>
          <p:cNvSpPr txBox="1"/>
          <p:nvPr/>
        </p:nvSpPr>
        <p:spPr>
          <a:xfrm>
            <a:off x="322300" y="2245038"/>
            <a:ext cx="5048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Times New Roman"/>
                <a:ea typeface="Times New Roman"/>
                <a:cs typeface="Times New Roman"/>
                <a:sym typeface="Times New Roman"/>
              </a:rPr>
              <a:t>2.2  Training Methodology</a:t>
            </a:r>
            <a:endParaRPr b="1" i="0" sz="2000" u="none" cap="none" strike="noStrike">
              <a:solidFill>
                <a:schemeClr val="dk1"/>
              </a:solidFill>
              <a:latin typeface="Times New Roman"/>
              <a:ea typeface="Times New Roman"/>
              <a:cs typeface="Times New Roman"/>
              <a:sym typeface="Times New Roman"/>
            </a:endParaRPr>
          </a:p>
        </p:txBody>
      </p:sp>
      <p:sp>
        <p:nvSpPr>
          <p:cNvPr id="99" name="Google Shape;99;g111a9098925_10_12"/>
          <p:cNvSpPr txBox="1"/>
          <p:nvPr/>
        </p:nvSpPr>
        <p:spPr>
          <a:xfrm>
            <a:off x="471900" y="3228700"/>
            <a:ext cx="3734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A86E8"/>
              </a:solidFill>
              <a:latin typeface="Arial"/>
              <a:ea typeface="Arial"/>
              <a:cs typeface="Arial"/>
              <a:sym typeface="Arial"/>
            </a:endParaRPr>
          </a:p>
        </p:txBody>
      </p:sp>
      <p:sp>
        <p:nvSpPr>
          <p:cNvPr id="100" name="Google Shape;100;g111a9098925_10_12"/>
          <p:cNvSpPr txBox="1"/>
          <p:nvPr/>
        </p:nvSpPr>
        <p:spPr>
          <a:xfrm>
            <a:off x="354813" y="2860700"/>
            <a:ext cx="9193200" cy="1723800"/>
          </a:xfrm>
          <a:prstGeom prst="rect">
            <a:avLst/>
          </a:prstGeom>
          <a:noFill/>
          <a:ln>
            <a:noFill/>
          </a:ln>
        </p:spPr>
        <p:txBody>
          <a:bodyPr anchorCtr="0" anchor="t" bIns="91425" lIns="91425" spcFirstLastPara="1" rIns="91425" wrap="square" tIns="91425">
            <a:spAutoFit/>
          </a:bodyPr>
          <a:lstStyle/>
          <a:p>
            <a:pPr indent="-349250" lvl="0" marL="457200" marR="0" rtl="0" algn="just">
              <a:lnSpc>
                <a:spcPct val="100000"/>
              </a:lnSpc>
              <a:spcBef>
                <a:spcPts val="0"/>
              </a:spcBef>
              <a:spcAft>
                <a:spcPts val="0"/>
              </a:spcAft>
              <a:buClr>
                <a:srgbClr val="193EB0"/>
              </a:buClr>
              <a:buSzPts val="1900"/>
              <a:buFont typeface="Times New Roman"/>
              <a:buChar char="➢"/>
            </a:pPr>
            <a:r>
              <a:rPr b="0" i="0" lang="en-US" sz="1900" u="none" cap="none" strike="noStrike">
                <a:solidFill>
                  <a:srgbClr val="193EB0"/>
                </a:solidFill>
                <a:latin typeface="Times New Roman"/>
                <a:ea typeface="Times New Roman"/>
                <a:cs typeface="Times New Roman"/>
                <a:sym typeface="Times New Roman"/>
              </a:rPr>
              <a:t>The dataset was divided into 3 parts train / validate /test in the ratio of (70/20/10)%.</a:t>
            </a:r>
            <a:endParaRPr b="0" i="0" sz="1900" u="none" cap="none" strike="noStrike">
              <a:solidFill>
                <a:srgbClr val="193EB0"/>
              </a:solidFill>
              <a:latin typeface="Times New Roman"/>
              <a:ea typeface="Times New Roman"/>
              <a:cs typeface="Times New Roman"/>
              <a:sym typeface="Times New Roman"/>
            </a:endParaRPr>
          </a:p>
          <a:p>
            <a:pPr indent="-349250" lvl="0" marL="457200" marR="0" rtl="0" algn="just">
              <a:lnSpc>
                <a:spcPct val="100000"/>
              </a:lnSpc>
              <a:spcBef>
                <a:spcPts val="0"/>
              </a:spcBef>
              <a:spcAft>
                <a:spcPts val="0"/>
              </a:spcAft>
              <a:buClr>
                <a:srgbClr val="193EB0"/>
              </a:buClr>
              <a:buSzPts val="1900"/>
              <a:buFont typeface="Times New Roman"/>
              <a:buChar char="➢"/>
            </a:pPr>
            <a:r>
              <a:rPr b="0" i="0" lang="en-US" sz="1900" u="none" cap="none" strike="noStrike">
                <a:solidFill>
                  <a:srgbClr val="193EB0"/>
                </a:solidFill>
                <a:latin typeface="Times New Roman"/>
                <a:ea typeface="Times New Roman"/>
                <a:cs typeface="Times New Roman"/>
                <a:sym typeface="Times New Roman"/>
              </a:rPr>
              <a:t>‘train.py’ file included in YOLOv5 model was used to train the model.</a:t>
            </a:r>
            <a:endParaRPr b="0" i="0" sz="1900" u="none" cap="none" strike="noStrike">
              <a:solidFill>
                <a:srgbClr val="193EB0"/>
              </a:solidFill>
              <a:latin typeface="Times New Roman"/>
              <a:ea typeface="Times New Roman"/>
              <a:cs typeface="Times New Roman"/>
              <a:sym typeface="Times New Roman"/>
            </a:endParaRPr>
          </a:p>
          <a:p>
            <a:pPr indent="-349250" lvl="0" marL="457200" marR="0" rtl="0" algn="just">
              <a:lnSpc>
                <a:spcPct val="100000"/>
              </a:lnSpc>
              <a:spcBef>
                <a:spcPts val="0"/>
              </a:spcBef>
              <a:spcAft>
                <a:spcPts val="0"/>
              </a:spcAft>
              <a:buClr>
                <a:srgbClr val="193EB0"/>
              </a:buClr>
              <a:buSzPts val="1900"/>
              <a:buFont typeface="Times New Roman"/>
              <a:buChar char="➢"/>
            </a:pPr>
            <a:r>
              <a:rPr b="0" i="0" lang="en-US" sz="1900" u="none" cap="none" strike="noStrike">
                <a:solidFill>
                  <a:srgbClr val="193EB0"/>
                </a:solidFill>
                <a:latin typeface="Times New Roman"/>
                <a:ea typeface="Times New Roman"/>
                <a:cs typeface="Times New Roman"/>
                <a:sym typeface="Times New Roman"/>
              </a:rPr>
              <a:t>200 epochs were used to train the model.</a:t>
            </a:r>
            <a:endParaRPr b="0" i="0" sz="1900" u="none" cap="none" strike="noStrike">
              <a:solidFill>
                <a:srgbClr val="193EB0"/>
              </a:solidFill>
              <a:latin typeface="Times New Roman"/>
              <a:ea typeface="Times New Roman"/>
              <a:cs typeface="Times New Roman"/>
              <a:sym typeface="Times New Roman"/>
            </a:endParaRPr>
          </a:p>
          <a:p>
            <a:pPr indent="-349250" lvl="0" marL="457200" marR="0" rtl="0" algn="just">
              <a:lnSpc>
                <a:spcPct val="100000"/>
              </a:lnSpc>
              <a:spcBef>
                <a:spcPts val="0"/>
              </a:spcBef>
              <a:spcAft>
                <a:spcPts val="0"/>
              </a:spcAft>
              <a:buClr>
                <a:srgbClr val="193EB0"/>
              </a:buClr>
              <a:buSzPts val="1900"/>
              <a:buFont typeface="Times New Roman"/>
              <a:buChar char="➢"/>
            </a:pPr>
            <a:r>
              <a:rPr b="0" i="0" lang="en-US" sz="1900" u="none" cap="none" strike="noStrike">
                <a:solidFill>
                  <a:srgbClr val="193EB0"/>
                </a:solidFill>
                <a:latin typeface="Times New Roman"/>
                <a:ea typeface="Times New Roman"/>
                <a:cs typeface="Times New Roman"/>
                <a:sym typeface="Times New Roman"/>
              </a:rPr>
              <a:t>Image size used is 416 x 416 .</a:t>
            </a:r>
            <a:endParaRPr b="0" i="0" sz="1900" u="none" cap="none" strike="noStrike">
              <a:solidFill>
                <a:srgbClr val="193EB0"/>
              </a:solidFill>
              <a:latin typeface="Times New Roman"/>
              <a:ea typeface="Times New Roman"/>
              <a:cs typeface="Times New Roman"/>
              <a:sym typeface="Times New Roman"/>
            </a:endParaRPr>
          </a:p>
          <a:p>
            <a:pPr indent="0" lvl="0" marL="269999" marR="0" rtl="0" algn="just">
              <a:lnSpc>
                <a:spcPct val="100000"/>
              </a:lnSpc>
              <a:spcBef>
                <a:spcPts val="0"/>
              </a:spcBef>
              <a:spcAft>
                <a:spcPts val="0"/>
              </a:spcAft>
              <a:buClr>
                <a:schemeClr val="dk1"/>
              </a:buClr>
              <a:buSzPts val="1100"/>
              <a:buFont typeface="Arial"/>
              <a:buNone/>
            </a:pPr>
            <a:r>
              <a:t/>
            </a:r>
            <a:endParaRPr b="1" i="0" sz="1200" u="none" cap="none" strike="noStrike">
              <a:solidFill>
                <a:srgbClr val="52525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Times New Roman"/>
              <a:ea typeface="Times New Roman"/>
              <a:cs typeface="Times New Roman"/>
              <a:sym typeface="Times New Roman"/>
            </a:endParaRPr>
          </a:p>
        </p:txBody>
      </p:sp>
      <p:sp>
        <p:nvSpPr>
          <p:cNvPr id="101" name="Google Shape;101;g111a9098925_10_12"/>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2.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Execution</a:t>
            </a:r>
            <a:endParaRPr b="1" i="0" sz="3000" u="none" cap="none" strike="noStrike">
              <a:solidFill>
                <a:srgbClr val="F2F2F2"/>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112437800b3_0_43"/>
          <p:cNvSpPr txBox="1"/>
          <p:nvPr/>
        </p:nvSpPr>
        <p:spPr>
          <a:xfrm>
            <a:off x="322300" y="2245038"/>
            <a:ext cx="5048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Times New Roman"/>
                <a:ea typeface="Times New Roman"/>
                <a:cs typeface="Times New Roman"/>
                <a:sym typeface="Times New Roman"/>
              </a:rPr>
              <a:t>2.3  About YOLOv5</a:t>
            </a:r>
            <a:endParaRPr b="1" i="0" sz="2000" u="none" cap="none" strike="noStrike">
              <a:solidFill>
                <a:schemeClr val="dk1"/>
              </a:solidFill>
              <a:latin typeface="Times New Roman"/>
              <a:ea typeface="Times New Roman"/>
              <a:cs typeface="Times New Roman"/>
              <a:sym typeface="Times New Roman"/>
            </a:endParaRPr>
          </a:p>
        </p:txBody>
      </p:sp>
      <p:sp>
        <p:nvSpPr>
          <p:cNvPr id="108" name="Google Shape;108;g112437800b3_0_43"/>
          <p:cNvSpPr txBox="1"/>
          <p:nvPr/>
        </p:nvSpPr>
        <p:spPr>
          <a:xfrm>
            <a:off x="471900" y="3228700"/>
            <a:ext cx="3734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A86E8"/>
              </a:solidFill>
              <a:latin typeface="Arial"/>
              <a:ea typeface="Arial"/>
              <a:cs typeface="Arial"/>
              <a:sym typeface="Arial"/>
            </a:endParaRPr>
          </a:p>
        </p:txBody>
      </p:sp>
      <p:sp>
        <p:nvSpPr>
          <p:cNvPr id="109" name="Google Shape;109;g112437800b3_0_43"/>
          <p:cNvSpPr txBox="1"/>
          <p:nvPr/>
        </p:nvSpPr>
        <p:spPr>
          <a:xfrm>
            <a:off x="364250" y="2690475"/>
            <a:ext cx="5048400" cy="4048200"/>
          </a:xfrm>
          <a:prstGeom prst="rect">
            <a:avLst/>
          </a:prstGeom>
          <a:noFill/>
          <a:ln>
            <a:noFill/>
          </a:ln>
        </p:spPr>
        <p:txBody>
          <a:bodyPr anchorCtr="0" anchor="t" bIns="91425" lIns="91425" spcFirstLastPara="1" rIns="91425" wrap="square" tIns="91425">
            <a:spAutoFit/>
          </a:bodyPr>
          <a:lstStyle/>
          <a:p>
            <a:pPr indent="-330200" lvl="0" marL="457200" marR="0" rtl="0" algn="just">
              <a:lnSpc>
                <a:spcPct val="100000"/>
              </a:lnSpc>
              <a:spcBef>
                <a:spcPts val="0"/>
              </a:spcBef>
              <a:spcAft>
                <a:spcPts val="0"/>
              </a:spcAft>
              <a:buClr>
                <a:srgbClr val="193EB0"/>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Yolo – You Only Look Once</a:t>
            </a:r>
            <a:endParaRPr b="0" i="0" sz="1600" u="none" cap="none" strike="noStrike">
              <a:solidFill>
                <a:srgbClr val="193EB0"/>
              </a:solidFill>
              <a:latin typeface="Times New Roman"/>
              <a:ea typeface="Times New Roman"/>
              <a:cs typeface="Times New Roman"/>
              <a:sym typeface="Times New Roman"/>
            </a:endParaRPr>
          </a:p>
          <a:p>
            <a:pPr indent="-330200" lvl="0" marL="457200" marR="0" rtl="0" algn="just">
              <a:lnSpc>
                <a:spcPct val="100000"/>
              </a:lnSpc>
              <a:spcBef>
                <a:spcPts val="0"/>
              </a:spcBef>
              <a:spcAft>
                <a:spcPts val="0"/>
              </a:spcAft>
              <a:buClr>
                <a:srgbClr val="193EB0"/>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Yolo(1-5)</a:t>
            </a:r>
            <a:endParaRPr b="0" i="0" sz="1600" u="none" cap="none" strike="noStrike">
              <a:solidFill>
                <a:srgbClr val="193EB0"/>
              </a:solidFill>
              <a:latin typeface="Times New Roman"/>
              <a:ea typeface="Times New Roman"/>
              <a:cs typeface="Times New Roman"/>
              <a:sym typeface="Times New Roman"/>
            </a:endParaRPr>
          </a:p>
          <a:p>
            <a:pPr indent="-330200" lvl="0" marL="457200" marR="0" rtl="0" algn="just">
              <a:lnSpc>
                <a:spcPct val="100000"/>
              </a:lnSpc>
              <a:spcBef>
                <a:spcPts val="0"/>
              </a:spcBef>
              <a:spcAft>
                <a:spcPts val="0"/>
              </a:spcAft>
              <a:buClr>
                <a:srgbClr val="193EB0"/>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The algorithm is used in many applications because of its faster detection and accuracy.</a:t>
            </a:r>
            <a:endParaRPr b="0" i="0" sz="1600" u="none" cap="none" strike="noStrike">
              <a:solidFill>
                <a:srgbClr val="193EB0"/>
              </a:solidFill>
              <a:latin typeface="Times New Roman"/>
              <a:ea typeface="Times New Roman"/>
              <a:cs typeface="Times New Roman"/>
              <a:sym typeface="Times New Roman"/>
            </a:endParaRPr>
          </a:p>
          <a:p>
            <a:pPr indent="-330200" lvl="0" marL="457200" marR="0" rtl="0" algn="just">
              <a:lnSpc>
                <a:spcPct val="100000"/>
              </a:lnSpc>
              <a:spcBef>
                <a:spcPts val="0"/>
              </a:spcBef>
              <a:spcAft>
                <a:spcPts val="0"/>
              </a:spcAft>
              <a:buClr>
                <a:srgbClr val="193EB0"/>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YOLO-v5 is an open-source project by Ultralytics that constitutes a group of several object detection models and techniques based on the YOLO model, pre-trained on the COCO dataset with 80 pre-labelled classes.</a:t>
            </a:r>
            <a:endParaRPr b="0" i="0" sz="1600" u="none" cap="none" strike="noStrike">
              <a:solidFill>
                <a:srgbClr val="193EB0"/>
              </a:solidFill>
              <a:latin typeface="Times New Roman"/>
              <a:ea typeface="Times New Roman"/>
              <a:cs typeface="Times New Roman"/>
              <a:sym typeface="Times New Roman"/>
            </a:endParaRPr>
          </a:p>
          <a:p>
            <a:pPr indent="-330200" lvl="0" marL="457200" marR="0" rtl="0" algn="just">
              <a:lnSpc>
                <a:spcPct val="100000"/>
              </a:lnSpc>
              <a:spcBef>
                <a:spcPts val="0"/>
              </a:spcBef>
              <a:spcAft>
                <a:spcPts val="0"/>
              </a:spcAft>
              <a:buClr>
                <a:srgbClr val="193EB0"/>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Uses PyTorch</a:t>
            </a:r>
            <a:endParaRPr b="0" i="0" sz="1600" u="none" cap="none" strike="noStrike">
              <a:solidFill>
                <a:srgbClr val="193EB0"/>
              </a:solidFill>
              <a:latin typeface="Times New Roman"/>
              <a:ea typeface="Times New Roman"/>
              <a:cs typeface="Times New Roman"/>
              <a:sym typeface="Times New Roman"/>
            </a:endParaRPr>
          </a:p>
          <a:p>
            <a:pPr indent="-330200" lvl="0" marL="457200" marR="0" rtl="0" algn="just">
              <a:lnSpc>
                <a:spcPct val="100000"/>
              </a:lnSpc>
              <a:spcBef>
                <a:spcPts val="0"/>
              </a:spcBef>
              <a:spcAft>
                <a:spcPts val="0"/>
              </a:spcAft>
              <a:buClr>
                <a:srgbClr val="193EB0"/>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They can be used for real-time object detection based on the data streams. </a:t>
            </a:r>
            <a:endParaRPr b="0" i="0" sz="1600" u="none" cap="none" strike="noStrike">
              <a:solidFill>
                <a:srgbClr val="193EB0"/>
              </a:solidFill>
              <a:latin typeface="Times New Roman"/>
              <a:ea typeface="Times New Roman"/>
              <a:cs typeface="Times New Roman"/>
              <a:sym typeface="Times New Roman"/>
            </a:endParaRPr>
          </a:p>
          <a:p>
            <a:pPr indent="-330200" lvl="0" marL="457200" marR="0" rtl="0" algn="just">
              <a:lnSpc>
                <a:spcPct val="100000"/>
              </a:lnSpc>
              <a:spcBef>
                <a:spcPts val="0"/>
              </a:spcBef>
              <a:spcAft>
                <a:spcPts val="0"/>
              </a:spcAft>
              <a:buClr>
                <a:srgbClr val="193EB0"/>
              </a:buClr>
              <a:buSzPts val="1600"/>
              <a:buFont typeface="Times New Roman"/>
              <a:buChar char="➢"/>
            </a:pPr>
            <a:r>
              <a:rPr b="0" i="0" lang="en-US" sz="1600" u="none" cap="none" strike="noStrike">
                <a:solidFill>
                  <a:srgbClr val="193EB0"/>
                </a:solidFill>
                <a:latin typeface="Times New Roman"/>
                <a:ea typeface="Times New Roman"/>
                <a:cs typeface="Times New Roman"/>
                <a:sym typeface="Times New Roman"/>
              </a:rPr>
              <a:t>They require very few computational resources.</a:t>
            </a:r>
            <a:endParaRPr b="0" i="0" sz="1600" u="none" cap="none" strike="noStrike">
              <a:solidFill>
                <a:srgbClr val="193EB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900"/>
              <a:buFont typeface="Arial"/>
              <a:buNone/>
            </a:pPr>
            <a:r>
              <a:t/>
            </a:r>
            <a:endParaRPr b="0" i="0" sz="1900" u="none" cap="none" strike="noStrike">
              <a:solidFill>
                <a:srgbClr val="193EB0"/>
              </a:solidFill>
              <a:latin typeface="Times New Roman"/>
              <a:ea typeface="Times New Roman"/>
              <a:cs typeface="Times New Roman"/>
              <a:sym typeface="Times New Roman"/>
            </a:endParaRPr>
          </a:p>
          <a:p>
            <a:pPr indent="0" lvl="0" marL="269999" marR="0" rtl="0" algn="just">
              <a:lnSpc>
                <a:spcPct val="100000"/>
              </a:lnSpc>
              <a:spcBef>
                <a:spcPts val="0"/>
              </a:spcBef>
              <a:spcAft>
                <a:spcPts val="0"/>
              </a:spcAft>
              <a:buClr>
                <a:schemeClr val="dk1"/>
              </a:buClr>
              <a:buSzPts val="1100"/>
              <a:buFont typeface="Arial"/>
              <a:buNone/>
            </a:pPr>
            <a:r>
              <a:t/>
            </a:r>
            <a:endParaRPr b="1" i="0" sz="1200" u="none" cap="none" strike="noStrike">
              <a:solidFill>
                <a:srgbClr val="52525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Times New Roman"/>
              <a:ea typeface="Times New Roman"/>
              <a:cs typeface="Times New Roman"/>
              <a:sym typeface="Times New Roman"/>
            </a:endParaRPr>
          </a:p>
        </p:txBody>
      </p:sp>
      <p:sp>
        <p:nvSpPr>
          <p:cNvPr id="110" name="Google Shape;110;g112437800b3_0_43"/>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2.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Execution</a:t>
            </a:r>
            <a:endParaRPr b="1" i="0" sz="3000" u="none" cap="none" strike="noStrike">
              <a:solidFill>
                <a:srgbClr val="F2F2F2"/>
              </a:solidFill>
              <a:latin typeface="Times New Roman"/>
              <a:ea typeface="Times New Roman"/>
              <a:cs typeface="Times New Roman"/>
              <a:sym typeface="Times New Roman"/>
            </a:endParaRPr>
          </a:p>
        </p:txBody>
      </p:sp>
      <p:pic>
        <p:nvPicPr>
          <p:cNvPr id="111" name="Google Shape;111;g112437800b3_0_43"/>
          <p:cNvPicPr preferRelativeResize="0"/>
          <p:nvPr/>
        </p:nvPicPr>
        <p:blipFill rotWithShape="1">
          <a:blip r:embed="rId3">
            <a:alphaModFix/>
          </a:blip>
          <a:srcRect b="0" l="0" r="0" t="0"/>
          <a:stretch/>
        </p:blipFill>
        <p:spPr>
          <a:xfrm>
            <a:off x="5542489" y="3628896"/>
            <a:ext cx="3917488" cy="1361950"/>
          </a:xfrm>
          <a:prstGeom prst="rect">
            <a:avLst/>
          </a:prstGeom>
          <a:noFill/>
          <a:ln>
            <a:noFill/>
          </a:ln>
        </p:spPr>
      </p:pic>
      <p:sp>
        <p:nvSpPr>
          <p:cNvPr id="112" name="Google Shape;112;g112437800b3_0_43"/>
          <p:cNvSpPr txBox="1"/>
          <p:nvPr/>
        </p:nvSpPr>
        <p:spPr>
          <a:xfrm>
            <a:off x="5705733" y="4990846"/>
            <a:ext cx="3591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1" lang="en-US" sz="1400" u="none" cap="none" strike="noStrike">
                <a:solidFill>
                  <a:srgbClr val="757070"/>
                </a:solidFill>
                <a:highlight>
                  <a:schemeClr val="lt1"/>
                </a:highlight>
                <a:latin typeface="Arial"/>
                <a:ea typeface="Arial"/>
                <a:cs typeface="Arial"/>
                <a:sym typeface="Arial"/>
              </a:rPr>
              <a:t>YOLOv5 model options</a:t>
            </a:r>
            <a:endParaRPr b="0" i="1" sz="1400" u="none" cap="none" strike="noStrike">
              <a:solidFill>
                <a:srgbClr val="757070"/>
              </a:solidFill>
              <a:highlight>
                <a:schemeClr val="lt1"/>
              </a:highlight>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111a9098925_10_22"/>
          <p:cNvSpPr txBox="1"/>
          <p:nvPr/>
        </p:nvSpPr>
        <p:spPr>
          <a:xfrm>
            <a:off x="322300" y="2283200"/>
            <a:ext cx="52113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Times New Roman"/>
                <a:ea typeface="Times New Roman"/>
                <a:cs typeface="Times New Roman"/>
                <a:sym typeface="Times New Roman"/>
              </a:rPr>
              <a:t>2.4  Workflow</a:t>
            </a:r>
            <a:endParaRPr b="0" i="0" sz="2000" u="none" cap="none" strike="noStrike">
              <a:solidFill>
                <a:srgbClr val="000000"/>
              </a:solidFill>
              <a:latin typeface="Times New Roman"/>
              <a:ea typeface="Times New Roman"/>
              <a:cs typeface="Times New Roman"/>
              <a:sym typeface="Times New Roman"/>
            </a:endParaRPr>
          </a:p>
        </p:txBody>
      </p:sp>
      <p:sp>
        <p:nvSpPr>
          <p:cNvPr id="119" name="Google Shape;119;g111a9098925_10_22"/>
          <p:cNvSpPr txBox="1"/>
          <p:nvPr/>
        </p:nvSpPr>
        <p:spPr>
          <a:xfrm>
            <a:off x="354813" y="2775800"/>
            <a:ext cx="9193200" cy="2647500"/>
          </a:xfrm>
          <a:prstGeom prst="rect">
            <a:avLst/>
          </a:prstGeom>
          <a:noFill/>
          <a:ln>
            <a:noFill/>
          </a:ln>
        </p:spPr>
        <p:txBody>
          <a:bodyPr anchorCtr="0" anchor="t" bIns="91425" lIns="91425" spcFirstLastPara="1" rIns="91425" wrap="square" tIns="91425">
            <a:spAutoFit/>
          </a:bodyPr>
          <a:lstStyle/>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Installing dependencies required by YOLOv5</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Downloading annotated data from roboflow</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Reviewing the number of classes</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Training the data</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Custom loading the model</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Testing on a random image from google.com</a:t>
            </a:r>
            <a:endParaRPr b="0" i="0" sz="1700" u="none" cap="none" strike="noStrike">
              <a:solidFill>
                <a:srgbClr val="193EB0"/>
              </a:solidFill>
              <a:latin typeface="Times New Roman"/>
              <a:ea typeface="Times New Roman"/>
              <a:cs typeface="Times New Roman"/>
              <a:sym typeface="Times New Roman"/>
            </a:endParaRPr>
          </a:p>
          <a:p>
            <a:pPr indent="-336550" lvl="0" marL="457200" marR="0" rtl="0" algn="l">
              <a:lnSpc>
                <a:spcPct val="100000"/>
              </a:lnSpc>
              <a:spcBef>
                <a:spcPts val="0"/>
              </a:spcBef>
              <a:spcAft>
                <a:spcPts val="0"/>
              </a:spcAft>
              <a:buClr>
                <a:srgbClr val="193EB0"/>
              </a:buClr>
              <a:buSzPts val="1700"/>
              <a:buFont typeface="Times New Roman"/>
              <a:buChar char="➢"/>
            </a:pPr>
            <a:r>
              <a:rPr b="0" i="0" lang="en-US" sz="1700" u="none" cap="none" strike="noStrike">
                <a:solidFill>
                  <a:srgbClr val="193EB0"/>
                </a:solidFill>
                <a:latin typeface="Times New Roman"/>
                <a:ea typeface="Times New Roman"/>
                <a:cs typeface="Times New Roman"/>
                <a:sym typeface="Times New Roman"/>
              </a:rPr>
              <a:t>Implementing real time mask detection using webcam</a:t>
            </a:r>
            <a:endParaRPr b="1" i="0" sz="1700" u="none" cap="none" strike="noStrike">
              <a:solidFill>
                <a:srgbClr val="193EB0"/>
              </a:solidFill>
              <a:latin typeface="Times New Roman"/>
              <a:ea typeface="Times New Roman"/>
              <a:cs typeface="Times New Roman"/>
              <a:sym typeface="Times New Roman"/>
            </a:endParaRPr>
          </a:p>
          <a:p>
            <a:pPr indent="0" lvl="0" marL="457200" marR="0" rtl="0" algn="just">
              <a:lnSpc>
                <a:spcPct val="100000"/>
              </a:lnSpc>
              <a:spcBef>
                <a:spcPts val="0"/>
              </a:spcBef>
              <a:spcAft>
                <a:spcPts val="0"/>
              </a:spcAft>
              <a:buClr>
                <a:srgbClr val="000000"/>
              </a:buClr>
              <a:buSzPts val="1700"/>
              <a:buFont typeface="Arial"/>
              <a:buNone/>
            </a:pPr>
            <a:r>
              <a:t/>
            </a:r>
            <a:endParaRPr b="0" i="0" sz="1700" u="none" cap="none" strike="noStrike">
              <a:solidFill>
                <a:srgbClr val="193EB0"/>
              </a:solidFill>
              <a:latin typeface="Arial"/>
              <a:ea typeface="Arial"/>
              <a:cs typeface="Arial"/>
              <a:sym typeface="Arial"/>
            </a:endParaRPr>
          </a:p>
          <a:p>
            <a:pPr indent="0" lvl="0" marL="269999" marR="0" rtl="0" algn="just">
              <a:lnSpc>
                <a:spcPct val="100000"/>
              </a:lnSpc>
              <a:spcBef>
                <a:spcPts val="0"/>
              </a:spcBef>
              <a:spcAft>
                <a:spcPts val="0"/>
              </a:spcAft>
              <a:buClr>
                <a:schemeClr val="dk1"/>
              </a:buClr>
              <a:buSzPts val="1100"/>
              <a:buFont typeface="Arial"/>
              <a:buNone/>
            </a:pPr>
            <a:r>
              <a:t/>
            </a:r>
            <a:endParaRPr b="1" i="0" sz="1200" u="none" cap="none" strike="noStrike">
              <a:solidFill>
                <a:srgbClr val="52525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Times New Roman"/>
              <a:ea typeface="Times New Roman"/>
              <a:cs typeface="Times New Roman"/>
              <a:sym typeface="Times New Roman"/>
            </a:endParaRPr>
          </a:p>
        </p:txBody>
      </p:sp>
      <p:sp>
        <p:nvSpPr>
          <p:cNvPr id="120" name="Google Shape;120;g111a9098925_10_22"/>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2.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Execution</a:t>
            </a:r>
            <a:endParaRPr b="1" i="0" sz="3000" u="none" cap="none" strike="noStrike">
              <a:solidFill>
                <a:srgbClr val="F2F2F2"/>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111a9098925_3_0"/>
          <p:cNvSpPr/>
          <p:nvPr/>
        </p:nvSpPr>
        <p:spPr>
          <a:xfrm>
            <a:off x="426720" y="2351394"/>
            <a:ext cx="8797200" cy="4923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200"/>
              </a:spcBef>
              <a:spcAft>
                <a:spcPts val="0"/>
              </a:spcAft>
              <a:buClr>
                <a:schemeClr val="dk1"/>
              </a:buClr>
              <a:buSzPts val="1100"/>
              <a:buFont typeface="Arial"/>
              <a:buNone/>
            </a:pPr>
            <a:r>
              <a:rPr b="1" i="0" lang="en-US" sz="2000" u="none" cap="none" strike="noStrike">
                <a:solidFill>
                  <a:srgbClr val="0C0C0C"/>
                </a:solidFill>
                <a:latin typeface="Times New Roman"/>
                <a:ea typeface="Times New Roman"/>
                <a:cs typeface="Times New Roman"/>
                <a:sym typeface="Times New Roman"/>
              </a:rPr>
              <a:t>3.1. Data Preprocessing</a:t>
            </a:r>
            <a:endParaRPr b="1" i="0" sz="2000" u="none" cap="none" strike="noStrike">
              <a:solidFill>
                <a:srgbClr val="0C0C0C"/>
              </a:solidFill>
              <a:latin typeface="Times New Roman"/>
              <a:ea typeface="Times New Roman"/>
              <a:cs typeface="Times New Roman"/>
              <a:sym typeface="Times New Roman"/>
            </a:endParaRPr>
          </a:p>
          <a:p>
            <a:pPr indent="0" lvl="0" marL="0" marR="0" rtl="0" algn="l">
              <a:lnSpc>
                <a:spcPct val="115000"/>
              </a:lnSpc>
              <a:spcBef>
                <a:spcPts val="1200"/>
              </a:spcBef>
              <a:spcAft>
                <a:spcPts val="0"/>
              </a:spcAft>
              <a:buClr>
                <a:schemeClr val="dk1"/>
              </a:buClr>
              <a:buSzPts val="1100"/>
              <a:buFont typeface="Arial"/>
              <a:buNone/>
            </a:pPr>
            <a:r>
              <a:rPr b="1" i="0" lang="en-US" sz="1600" u="none" cap="none" strike="noStrike">
                <a:solidFill>
                  <a:srgbClr val="0C0C0C"/>
                </a:solidFill>
                <a:latin typeface="Times New Roman"/>
                <a:ea typeface="Times New Roman"/>
                <a:cs typeface="Times New Roman"/>
                <a:sym typeface="Times New Roman"/>
              </a:rPr>
              <a:t>3.1.1. Handling imbalanced data</a:t>
            </a:r>
            <a:endParaRPr b="1" i="0" sz="1600" u="none" cap="none" strike="noStrike">
              <a:solidFill>
                <a:srgbClr val="0C0C0C"/>
              </a:solidFill>
              <a:latin typeface="Times New Roman"/>
              <a:ea typeface="Times New Roman"/>
              <a:cs typeface="Times New Roman"/>
              <a:sym typeface="Times New Roman"/>
            </a:endParaRPr>
          </a:p>
          <a:p>
            <a:pPr indent="0" lvl="0" marL="0" marR="0" rtl="0" algn="l">
              <a:lnSpc>
                <a:spcPct val="100000"/>
              </a:lnSpc>
              <a:spcBef>
                <a:spcPts val="1200"/>
              </a:spcBef>
              <a:spcAft>
                <a:spcPts val="0"/>
              </a:spcAft>
              <a:buClr>
                <a:srgbClr val="000000"/>
              </a:buClr>
              <a:buSzPts val="2000"/>
              <a:buFont typeface="Arial"/>
              <a:buNone/>
            </a:pPr>
            <a:r>
              <a:t/>
            </a:r>
            <a:endParaRPr b="1" i="0" sz="2000" u="none" cap="none" strike="noStrike">
              <a:solidFill>
                <a:srgbClr val="0C0C0C"/>
              </a:solidFill>
              <a:latin typeface="Arial"/>
              <a:ea typeface="Arial"/>
              <a:cs typeface="Arial"/>
              <a:sym typeface="Arial"/>
            </a:endParaRPr>
          </a:p>
        </p:txBody>
      </p:sp>
      <p:pic>
        <p:nvPicPr>
          <p:cNvPr id="127" name="Google Shape;127;g111a9098925_3_0"/>
          <p:cNvPicPr preferRelativeResize="0"/>
          <p:nvPr/>
        </p:nvPicPr>
        <p:blipFill rotWithShape="1">
          <a:blip r:embed="rId3">
            <a:alphaModFix/>
          </a:blip>
          <a:srcRect b="0" l="0" r="0" t="0"/>
          <a:stretch/>
        </p:blipFill>
        <p:spPr>
          <a:xfrm>
            <a:off x="4123472" y="2690525"/>
            <a:ext cx="2279575" cy="2680700"/>
          </a:xfrm>
          <a:prstGeom prst="rect">
            <a:avLst/>
          </a:prstGeom>
          <a:noFill/>
          <a:ln>
            <a:noFill/>
          </a:ln>
        </p:spPr>
      </p:pic>
      <p:sp>
        <p:nvSpPr>
          <p:cNvPr id="128" name="Google Shape;128;g111a9098925_3_0"/>
          <p:cNvSpPr txBox="1"/>
          <p:nvPr/>
        </p:nvSpPr>
        <p:spPr>
          <a:xfrm>
            <a:off x="426725" y="3299775"/>
            <a:ext cx="3452100" cy="2508349"/>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b="0" i="0" lang="en-US" sz="1700" u="none" cap="none" strike="noStrike">
                <a:solidFill>
                  <a:srgbClr val="193EB0"/>
                </a:solidFill>
                <a:latin typeface="Times New Roman"/>
                <a:ea typeface="Times New Roman"/>
                <a:cs typeface="Times New Roman"/>
                <a:sym typeface="Times New Roman"/>
              </a:rPr>
              <a:t>Using only one dataset resulted in an imbalanced model as the number of instances per class heavily varied from class to class. Therefore, an additional dataset was added and a few with_mask instances were removed.</a:t>
            </a:r>
            <a:endParaRPr/>
          </a:p>
          <a:p>
            <a:pPr indent="0" lvl="0" marL="0" marR="0" rtl="0" algn="just">
              <a:lnSpc>
                <a:spcPct val="100000"/>
              </a:lnSpc>
              <a:spcBef>
                <a:spcPts val="0"/>
              </a:spcBef>
              <a:spcAft>
                <a:spcPts val="0"/>
              </a:spcAft>
              <a:buClr>
                <a:srgbClr val="000000"/>
              </a:buClr>
              <a:buSzPts val="1700"/>
              <a:buFont typeface="Arial"/>
              <a:buNone/>
            </a:pPr>
            <a:r>
              <a:t/>
            </a:r>
            <a:endParaRPr b="0" i="0" sz="1700" u="none" cap="none" strike="noStrike">
              <a:solidFill>
                <a:srgbClr val="193EB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1155CC"/>
              </a:solidFill>
              <a:latin typeface="Times New Roman"/>
              <a:ea typeface="Times New Roman"/>
              <a:cs typeface="Times New Roman"/>
              <a:sym typeface="Times New Roman"/>
            </a:endParaRPr>
          </a:p>
        </p:txBody>
      </p:sp>
      <p:sp>
        <p:nvSpPr>
          <p:cNvPr id="129" name="Google Shape;129;g111a9098925_3_0"/>
          <p:cNvSpPr txBox="1"/>
          <p:nvPr/>
        </p:nvSpPr>
        <p:spPr>
          <a:xfrm>
            <a:off x="322300" y="645775"/>
            <a:ext cx="3000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UNIT 3. </a:t>
            </a:r>
            <a:endParaRPr b="1" i="0" sz="3000" u="none" cap="none" strike="noStrike">
              <a:solidFill>
                <a:srgbClr val="F2F2F2"/>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F2F2F2"/>
                </a:solidFill>
                <a:latin typeface="Times New Roman"/>
                <a:ea typeface="Times New Roman"/>
                <a:cs typeface="Times New Roman"/>
                <a:sym typeface="Times New Roman"/>
              </a:rPr>
              <a:t>Results</a:t>
            </a:r>
            <a:endParaRPr b="1" i="0" sz="3000" u="none" cap="none" strike="noStrike">
              <a:solidFill>
                <a:srgbClr val="F2F2F2"/>
              </a:solidFill>
              <a:latin typeface="Times New Roman"/>
              <a:ea typeface="Times New Roman"/>
              <a:cs typeface="Times New Roman"/>
              <a:sym typeface="Times New Roman"/>
            </a:endParaRPr>
          </a:p>
        </p:txBody>
      </p:sp>
      <p:pic>
        <p:nvPicPr>
          <p:cNvPr id="130" name="Google Shape;130;g111a9098925_3_0"/>
          <p:cNvPicPr preferRelativeResize="0"/>
          <p:nvPr/>
        </p:nvPicPr>
        <p:blipFill rotWithShape="1">
          <a:blip r:embed="rId4">
            <a:alphaModFix/>
          </a:blip>
          <a:srcRect b="0" l="0" r="0" t="0"/>
          <a:stretch/>
        </p:blipFill>
        <p:spPr>
          <a:xfrm>
            <a:off x="7041200" y="2832512"/>
            <a:ext cx="2182725" cy="2396725"/>
          </a:xfrm>
          <a:prstGeom prst="rect">
            <a:avLst/>
          </a:prstGeom>
          <a:noFill/>
          <a:ln>
            <a:noFill/>
          </a:ln>
        </p:spPr>
      </p:pic>
      <p:sp>
        <p:nvSpPr>
          <p:cNvPr id="131" name="Google Shape;131;g111a9098925_3_0"/>
          <p:cNvSpPr txBox="1"/>
          <p:nvPr/>
        </p:nvSpPr>
        <p:spPr>
          <a:xfrm>
            <a:off x="4590323" y="5371226"/>
            <a:ext cx="198418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1" lang="en-US" sz="1400" u="none" cap="none" strike="noStrike">
                <a:solidFill>
                  <a:srgbClr val="757070"/>
                </a:solidFill>
                <a:highlight>
                  <a:schemeClr val="lt1"/>
                </a:highlight>
                <a:latin typeface="Arial"/>
                <a:ea typeface="Arial"/>
                <a:cs typeface="Arial"/>
                <a:sym typeface="Arial"/>
              </a:rPr>
              <a:t>Imbalanced Data</a:t>
            </a:r>
            <a:endParaRPr/>
          </a:p>
        </p:txBody>
      </p:sp>
      <p:sp>
        <p:nvSpPr>
          <p:cNvPr id="132" name="Google Shape;132;g111a9098925_3_0"/>
          <p:cNvSpPr txBox="1"/>
          <p:nvPr/>
        </p:nvSpPr>
        <p:spPr>
          <a:xfrm>
            <a:off x="7149199" y="5371225"/>
            <a:ext cx="198418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1" lang="en-US" sz="1400" u="none" cap="none" strike="noStrike">
                <a:solidFill>
                  <a:srgbClr val="757070"/>
                </a:solidFill>
                <a:highlight>
                  <a:schemeClr val="lt1"/>
                </a:highlight>
                <a:latin typeface="Arial"/>
                <a:ea typeface="Arial"/>
                <a:cs typeface="Arial"/>
                <a:sym typeface="Arial"/>
              </a:rPr>
              <a:t>Balanced Data</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C_Template_AI">
  <a:themeElements>
    <a:clrScheme name="Office 테마">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2019-07-06T14:12:49Z</dcterms:created>
  <dc:creator>Soon Yong Chang</dc:creator>
</cp:coreProperties>
</file>